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2"/>
  </p:notesMasterIdLst>
  <p:sldIdLst>
    <p:sldId id="256" r:id="rId2"/>
    <p:sldId id="257" r:id="rId3"/>
    <p:sldId id="258" r:id="rId4"/>
    <p:sldId id="261" r:id="rId5"/>
    <p:sldId id="260" r:id="rId6"/>
    <p:sldId id="262" r:id="rId7"/>
    <p:sldId id="259"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2" r:id="rId67"/>
    <p:sldId id="321" r:id="rId68"/>
    <p:sldId id="323" r:id="rId69"/>
    <p:sldId id="324" r:id="rId70"/>
    <p:sldId id="325"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3FF153-828D-4E33-A249-652615BD8AEE}" type="datetimeFigureOut">
              <a:rPr lang="en-IN" smtClean="0"/>
              <a:t>03-05-2023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23E47-6A58-40DF-B2DF-CA67E11CBDDD}" type="slidenum">
              <a:rPr lang="en-IN" smtClean="0"/>
              <a:t>‹#›</a:t>
            </a:fld>
            <a:endParaRPr lang="en-IN"/>
          </a:p>
        </p:txBody>
      </p:sp>
    </p:spTree>
    <p:extLst>
      <p:ext uri="{BB962C8B-B14F-4D97-AF65-F5344CB8AC3E}">
        <p14:creationId xmlns:p14="http://schemas.microsoft.com/office/powerpoint/2010/main" val="143204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6A43E3-E9C9-495F-AAC2-D103961D700F}" type="datetime1">
              <a:rPr lang="en-IN" smtClean="0"/>
              <a:t>03-05-2023</a:t>
            </a:fld>
            <a:endParaRPr lang="en-IN"/>
          </a:p>
        </p:txBody>
      </p:sp>
      <p:sp>
        <p:nvSpPr>
          <p:cNvPr id="5" name="Footer Placeholder 4"/>
          <p:cNvSpPr>
            <a:spLocks noGrp="1"/>
          </p:cNvSpPr>
          <p:nvPr>
            <p:ph type="ftr" sz="quarter" idx="11"/>
          </p:nvPr>
        </p:nvSpPr>
        <p:spPr/>
        <p:txBody>
          <a:bodyPr/>
          <a:lstStyle/>
          <a:p>
            <a:r>
              <a:rPr lang="en-US"/>
              <a:t>Cloud Computing : Module 2                                                   By Namyapriya Dayananda </a:t>
            </a:r>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FDD49B80-2C23-4642-912C-4D9452B5B880}" type="slidenum">
              <a:rPr lang="en-IN" smtClean="0"/>
              <a:t>‹#›</a:t>
            </a:fld>
            <a:endParaRPr lang="en-IN"/>
          </a:p>
        </p:txBody>
      </p:sp>
    </p:spTree>
    <p:extLst>
      <p:ext uri="{BB962C8B-B14F-4D97-AF65-F5344CB8AC3E}">
        <p14:creationId xmlns:p14="http://schemas.microsoft.com/office/powerpoint/2010/main" val="2807110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7454BE-E00C-4014-A470-235B339EFBE3}" type="datetime1">
              <a:rPr lang="en-IN" smtClean="0"/>
              <a:t>03-05-2023</a:t>
            </a:fld>
            <a:endParaRPr lang="en-IN"/>
          </a:p>
        </p:txBody>
      </p:sp>
      <p:sp>
        <p:nvSpPr>
          <p:cNvPr id="5" name="Footer Placeholder 4"/>
          <p:cNvSpPr>
            <a:spLocks noGrp="1"/>
          </p:cNvSpPr>
          <p:nvPr>
            <p:ph type="ftr" sz="quarter" idx="11"/>
          </p:nvPr>
        </p:nvSpPr>
        <p:spPr/>
        <p:txBody>
          <a:bodyPr/>
          <a:lstStyle/>
          <a:p>
            <a:r>
              <a:rPr lang="en-US"/>
              <a:t>Cloud Computing : Module 2                                                   By Namyapriya Dayananda </a:t>
            </a:r>
            <a:endParaRPr lang="en-IN"/>
          </a:p>
        </p:txBody>
      </p:sp>
      <p:sp>
        <p:nvSpPr>
          <p:cNvPr id="6" name="Slide Number Placeholder 5"/>
          <p:cNvSpPr>
            <a:spLocks noGrp="1"/>
          </p:cNvSpPr>
          <p:nvPr>
            <p:ph type="sldNum" sz="quarter" idx="12"/>
          </p:nvPr>
        </p:nvSpPr>
        <p:spPr/>
        <p:txBody>
          <a:bodyPr/>
          <a:lstStyle/>
          <a:p>
            <a:fld id="{FDD49B80-2C23-4642-912C-4D9452B5B880}" type="slidenum">
              <a:rPr lang="en-IN" smtClean="0"/>
              <a:t>‹#›</a:t>
            </a:fld>
            <a:endParaRPr lang="en-IN"/>
          </a:p>
        </p:txBody>
      </p:sp>
    </p:spTree>
    <p:extLst>
      <p:ext uri="{BB962C8B-B14F-4D97-AF65-F5344CB8AC3E}">
        <p14:creationId xmlns:p14="http://schemas.microsoft.com/office/powerpoint/2010/main" val="2952636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D2EA7-93B8-45D2-A103-33A2338A609D}" type="datetime1">
              <a:rPr lang="en-IN" smtClean="0"/>
              <a:t>03-05-2023</a:t>
            </a:fld>
            <a:endParaRPr lang="en-IN"/>
          </a:p>
        </p:txBody>
      </p:sp>
      <p:sp>
        <p:nvSpPr>
          <p:cNvPr id="5" name="Footer Placeholder 4"/>
          <p:cNvSpPr>
            <a:spLocks noGrp="1"/>
          </p:cNvSpPr>
          <p:nvPr>
            <p:ph type="ftr" sz="quarter" idx="11"/>
          </p:nvPr>
        </p:nvSpPr>
        <p:spPr/>
        <p:txBody>
          <a:bodyPr/>
          <a:lstStyle/>
          <a:p>
            <a:r>
              <a:rPr lang="en-US"/>
              <a:t>Cloud Computing : Module 2                                                   By Namyapriya Dayananda </a:t>
            </a:r>
            <a:endParaRPr lang="en-IN"/>
          </a:p>
        </p:txBody>
      </p:sp>
      <p:sp>
        <p:nvSpPr>
          <p:cNvPr id="6" name="Slide Number Placeholder 5"/>
          <p:cNvSpPr>
            <a:spLocks noGrp="1"/>
          </p:cNvSpPr>
          <p:nvPr>
            <p:ph type="sldNum" sz="quarter" idx="12"/>
          </p:nvPr>
        </p:nvSpPr>
        <p:spPr/>
        <p:txBody>
          <a:bodyPr/>
          <a:lstStyle/>
          <a:p>
            <a:fld id="{FDD49B80-2C23-4642-912C-4D9452B5B880}" type="slidenum">
              <a:rPr lang="en-IN" smtClean="0"/>
              <a:t>‹#›</a:t>
            </a:fld>
            <a:endParaRPr lang="en-IN"/>
          </a:p>
        </p:txBody>
      </p:sp>
    </p:spTree>
    <p:extLst>
      <p:ext uri="{BB962C8B-B14F-4D97-AF65-F5344CB8AC3E}">
        <p14:creationId xmlns:p14="http://schemas.microsoft.com/office/powerpoint/2010/main" val="4260219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D77F22-D917-49DB-A3F0-78AFA7E021C3}" type="datetime1">
              <a:rPr lang="en-IN" smtClean="0"/>
              <a:t>03-05-2023</a:t>
            </a:fld>
            <a:endParaRPr lang="en-IN"/>
          </a:p>
        </p:txBody>
      </p:sp>
      <p:sp>
        <p:nvSpPr>
          <p:cNvPr id="5" name="Footer Placeholder 4"/>
          <p:cNvSpPr>
            <a:spLocks noGrp="1"/>
          </p:cNvSpPr>
          <p:nvPr>
            <p:ph type="ftr" sz="quarter" idx="11"/>
          </p:nvPr>
        </p:nvSpPr>
        <p:spPr/>
        <p:txBody>
          <a:bodyPr/>
          <a:lstStyle/>
          <a:p>
            <a:r>
              <a:rPr lang="en-US"/>
              <a:t>Cloud Computing : Module 2                                                   By Namyapriya Dayananda </a:t>
            </a:r>
            <a:endParaRPr lang="en-IN"/>
          </a:p>
        </p:txBody>
      </p:sp>
      <p:sp>
        <p:nvSpPr>
          <p:cNvPr id="6" name="Slide Number Placeholder 5"/>
          <p:cNvSpPr>
            <a:spLocks noGrp="1"/>
          </p:cNvSpPr>
          <p:nvPr>
            <p:ph type="sldNum" sz="quarter" idx="12"/>
          </p:nvPr>
        </p:nvSpPr>
        <p:spPr/>
        <p:txBody>
          <a:bodyPr/>
          <a:lstStyle/>
          <a:p>
            <a:fld id="{FDD49B80-2C23-4642-912C-4D9452B5B880}" type="slidenum">
              <a:rPr lang="en-IN" smtClean="0"/>
              <a:t>‹#›</a:t>
            </a:fld>
            <a:endParaRPr lang="en-IN"/>
          </a:p>
        </p:txBody>
      </p:sp>
    </p:spTree>
    <p:extLst>
      <p:ext uri="{BB962C8B-B14F-4D97-AF65-F5344CB8AC3E}">
        <p14:creationId xmlns:p14="http://schemas.microsoft.com/office/powerpoint/2010/main" val="4281569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7DCD214-BF6B-4003-AB33-5811F7B2AD8E}" type="datetime1">
              <a:rPr lang="en-IN" smtClean="0"/>
              <a:t>03-05-2023</a:t>
            </a:fld>
            <a:endParaRPr lang="en-IN"/>
          </a:p>
        </p:txBody>
      </p:sp>
      <p:sp>
        <p:nvSpPr>
          <p:cNvPr id="5" name="Footer Placeholder 4"/>
          <p:cNvSpPr>
            <a:spLocks noGrp="1"/>
          </p:cNvSpPr>
          <p:nvPr>
            <p:ph type="ftr" sz="quarter" idx="11"/>
          </p:nvPr>
        </p:nvSpPr>
        <p:spPr>
          <a:xfrm>
            <a:off x="2182708" y="6272784"/>
            <a:ext cx="6327648" cy="365125"/>
          </a:xfrm>
        </p:spPr>
        <p:txBody>
          <a:bodyPr/>
          <a:lstStyle/>
          <a:p>
            <a:r>
              <a:rPr lang="en-US"/>
              <a:t>Cloud Computing : Module 2                                                   By Namyapriya Dayananda </a:t>
            </a:r>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FDD49B80-2C23-4642-912C-4D9452B5B880}" type="slidenum">
              <a:rPr lang="en-IN" smtClean="0"/>
              <a:t>‹#›</a:t>
            </a:fld>
            <a:endParaRPr lang="en-IN"/>
          </a:p>
        </p:txBody>
      </p:sp>
    </p:spTree>
    <p:extLst>
      <p:ext uri="{BB962C8B-B14F-4D97-AF65-F5344CB8AC3E}">
        <p14:creationId xmlns:p14="http://schemas.microsoft.com/office/powerpoint/2010/main" val="2157716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FA9B94-25B0-4778-81E6-B636CE621A58}" type="datetime1">
              <a:rPr lang="en-IN" smtClean="0"/>
              <a:t>03-05-2023</a:t>
            </a:fld>
            <a:endParaRPr lang="en-IN"/>
          </a:p>
        </p:txBody>
      </p:sp>
      <p:sp>
        <p:nvSpPr>
          <p:cNvPr id="6" name="Footer Placeholder 5"/>
          <p:cNvSpPr>
            <a:spLocks noGrp="1"/>
          </p:cNvSpPr>
          <p:nvPr>
            <p:ph type="ftr" sz="quarter" idx="11"/>
          </p:nvPr>
        </p:nvSpPr>
        <p:spPr/>
        <p:txBody>
          <a:bodyPr/>
          <a:lstStyle/>
          <a:p>
            <a:r>
              <a:rPr lang="en-US"/>
              <a:t>Cloud Computing : Module 2                                                   By Namyapriya Dayananda </a:t>
            </a:r>
            <a:endParaRPr lang="en-IN"/>
          </a:p>
        </p:txBody>
      </p:sp>
      <p:sp>
        <p:nvSpPr>
          <p:cNvPr id="7" name="Slide Number Placeholder 6"/>
          <p:cNvSpPr>
            <a:spLocks noGrp="1"/>
          </p:cNvSpPr>
          <p:nvPr>
            <p:ph type="sldNum" sz="quarter" idx="12"/>
          </p:nvPr>
        </p:nvSpPr>
        <p:spPr/>
        <p:txBody>
          <a:bodyPr/>
          <a:lstStyle/>
          <a:p>
            <a:fld id="{FDD49B80-2C23-4642-912C-4D9452B5B880}" type="slidenum">
              <a:rPr lang="en-IN" smtClean="0"/>
              <a:t>‹#›</a:t>
            </a:fld>
            <a:endParaRPr lang="en-IN"/>
          </a:p>
        </p:txBody>
      </p:sp>
    </p:spTree>
    <p:extLst>
      <p:ext uri="{BB962C8B-B14F-4D97-AF65-F5344CB8AC3E}">
        <p14:creationId xmlns:p14="http://schemas.microsoft.com/office/powerpoint/2010/main" val="2343873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58E1E9-C841-484F-A7F9-A6A61832CF89}" type="datetime1">
              <a:rPr lang="en-IN" smtClean="0"/>
              <a:t>03-05-2023</a:t>
            </a:fld>
            <a:endParaRPr lang="en-IN"/>
          </a:p>
        </p:txBody>
      </p:sp>
      <p:sp>
        <p:nvSpPr>
          <p:cNvPr id="8" name="Footer Placeholder 7"/>
          <p:cNvSpPr>
            <a:spLocks noGrp="1"/>
          </p:cNvSpPr>
          <p:nvPr>
            <p:ph type="ftr" sz="quarter" idx="11"/>
          </p:nvPr>
        </p:nvSpPr>
        <p:spPr/>
        <p:txBody>
          <a:bodyPr/>
          <a:lstStyle/>
          <a:p>
            <a:r>
              <a:rPr lang="en-US"/>
              <a:t>Cloud Computing : Module 2                                                   By Namyapriya Dayananda </a:t>
            </a:r>
            <a:endParaRPr lang="en-IN"/>
          </a:p>
        </p:txBody>
      </p:sp>
      <p:sp>
        <p:nvSpPr>
          <p:cNvPr id="9" name="Slide Number Placeholder 8"/>
          <p:cNvSpPr>
            <a:spLocks noGrp="1"/>
          </p:cNvSpPr>
          <p:nvPr>
            <p:ph type="sldNum" sz="quarter" idx="12"/>
          </p:nvPr>
        </p:nvSpPr>
        <p:spPr/>
        <p:txBody>
          <a:bodyPr/>
          <a:lstStyle/>
          <a:p>
            <a:fld id="{FDD49B80-2C23-4642-912C-4D9452B5B880}" type="slidenum">
              <a:rPr lang="en-IN" smtClean="0"/>
              <a:t>‹#›</a:t>
            </a:fld>
            <a:endParaRPr lang="en-IN"/>
          </a:p>
        </p:txBody>
      </p:sp>
    </p:spTree>
    <p:extLst>
      <p:ext uri="{BB962C8B-B14F-4D97-AF65-F5344CB8AC3E}">
        <p14:creationId xmlns:p14="http://schemas.microsoft.com/office/powerpoint/2010/main" val="3310498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C2ED20-2B9B-4401-9272-3211061968B4}" type="datetime1">
              <a:rPr lang="en-IN" smtClean="0"/>
              <a:t>03-05-2023</a:t>
            </a:fld>
            <a:endParaRPr lang="en-IN"/>
          </a:p>
        </p:txBody>
      </p:sp>
      <p:sp>
        <p:nvSpPr>
          <p:cNvPr id="4" name="Footer Placeholder 3"/>
          <p:cNvSpPr>
            <a:spLocks noGrp="1"/>
          </p:cNvSpPr>
          <p:nvPr>
            <p:ph type="ftr" sz="quarter" idx="11"/>
          </p:nvPr>
        </p:nvSpPr>
        <p:spPr/>
        <p:txBody>
          <a:bodyPr/>
          <a:lstStyle/>
          <a:p>
            <a:r>
              <a:rPr lang="en-US"/>
              <a:t>Cloud Computing : Module 2                                                   By Namyapriya Dayananda </a:t>
            </a:r>
            <a:endParaRPr lang="en-IN"/>
          </a:p>
        </p:txBody>
      </p:sp>
      <p:sp>
        <p:nvSpPr>
          <p:cNvPr id="5" name="Slide Number Placeholder 4"/>
          <p:cNvSpPr>
            <a:spLocks noGrp="1"/>
          </p:cNvSpPr>
          <p:nvPr>
            <p:ph type="sldNum" sz="quarter" idx="12"/>
          </p:nvPr>
        </p:nvSpPr>
        <p:spPr/>
        <p:txBody>
          <a:bodyPr/>
          <a:lstStyle/>
          <a:p>
            <a:fld id="{FDD49B80-2C23-4642-912C-4D9452B5B880}" type="slidenum">
              <a:rPr lang="en-IN" smtClean="0"/>
              <a:t>‹#›</a:t>
            </a:fld>
            <a:endParaRPr lang="en-IN"/>
          </a:p>
        </p:txBody>
      </p:sp>
    </p:spTree>
    <p:extLst>
      <p:ext uri="{BB962C8B-B14F-4D97-AF65-F5344CB8AC3E}">
        <p14:creationId xmlns:p14="http://schemas.microsoft.com/office/powerpoint/2010/main" val="3710216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F81D58-9F84-40DC-A1E6-ECF7E4AF6DD1}" type="datetime1">
              <a:rPr lang="en-IN" smtClean="0"/>
              <a:t>03-05-2023</a:t>
            </a:fld>
            <a:endParaRPr lang="en-IN"/>
          </a:p>
        </p:txBody>
      </p:sp>
      <p:sp>
        <p:nvSpPr>
          <p:cNvPr id="3" name="Footer Placeholder 2"/>
          <p:cNvSpPr>
            <a:spLocks noGrp="1"/>
          </p:cNvSpPr>
          <p:nvPr>
            <p:ph type="ftr" sz="quarter" idx="11"/>
          </p:nvPr>
        </p:nvSpPr>
        <p:spPr/>
        <p:txBody>
          <a:bodyPr/>
          <a:lstStyle/>
          <a:p>
            <a:r>
              <a:rPr lang="en-US"/>
              <a:t>Cloud Computing : Module 2                                                   By Namyapriya Dayananda </a:t>
            </a:r>
            <a:endParaRPr lang="en-IN"/>
          </a:p>
        </p:txBody>
      </p:sp>
      <p:sp>
        <p:nvSpPr>
          <p:cNvPr id="4" name="Slide Number Placeholder 3"/>
          <p:cNvSpPr>
            <a:spLocks noGrp="1"/>
          </p:cNvSpPr>
          <p:nvPr>
            <p:ph type="sldNum" sz="quarter" idx="12"/>
          </p:nvPr>
        </p:nvSpPr>
        <p:spPr/>
        <p:txBody>
          <a:bodyPr/>
          <a:lstStyle/>
          <a:p>
            <a:fld id="{FDD49B80-2C23-4642-912C-4D9452B5B880}" type="slidenum">
              <a:rPr lang="en-IN" smtClean="0"/>
              <a:t>‹#›</a:t>
            </a:fld>
            <a:endParaRPr lang="en-IN"/>
          </a:p>
        </p:txBody>
      </p:sp>
    </p:spTree>
    <p:extLst>
      <p:ext uri="{BB962C8B-B14F-4D97-AF65-F5344CB8AC3E}">
        <p14:creationId xmlns:p14="http://schemas.microsoft.com/office/powerpoint/2010/main" val="3193757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1A88CD-462C-4A43-9C95-5676AB37D7B3}" type="datetime1">
              <a:rPr lang="en-IN" smtClean="0"/>
              <a:t>03-05-2023</a:t>
            </a:fld>
            <a:endParaRPr lang="en-IN"/>
          </a:p>
        </p:txBody>
      </p:sp>
      <p:sp>
        <p:nvSpPr>
          <p:cNvPr id="6" name="Footer Placeholder 5"/>
          <p:cNvSpPr>
            <a:spLocks noGrp="1"/>
          </p:cNvSpPr>
          <p:nvPr>
            <p:ph type="ftr" sz="quarter" idx="11"/>
          </p:nvPr>
        </p:nvSpPr>
        <p:spPr/>
        <p:txBody>
          <a:bodyPr/>
          <a:lstStyle/>
          <a:p>
            <a:r>
              <a:rPr lang="en-US"/>
              <a:t>Cloud Computing : Module 2                                                   By Namyapriya Dayananda </a:t>
            </a:r>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DD49B80-2C23-4642-912C-4D9452B5B880}" type="slidenum">
              <a:rPr lang="en-IN" smtClean="0"/>
              <a:t>‹#›</a:t>
            </a:fld>
            <a:endParaRPr lang="en-IN"/>
          </a:p>
        </p:txBody>
      </p:sp>
    </p:spTree>
    <p:extLst>
      <p:ext uri="{BB962C8B-B14F-4D97-AF65-F5344CB8AC3E}">
        <p14:creationId xmlns:p14="http://schemas.microsoft.com/office/powerpoint/2010/main" val="3744698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8F5BD3-7FC2-4C19-BD32-34DE765BE119}" type="datetime1">
              <a:rPr lang="en-IN" smtClean="0"/>
              <a:t>03-05-2023</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DD49B80-2C23-4642-912C-4D9452B5B880}" type="slidenum">
              <a:rPr lang="en-IN" smtClean="0"/>
              <a:t>‹#›</a:t>
            </a:fld>
            <a:endParaRPr lang="en-IN"/>
          </a:p>
        </p:txBody>
      </p:sp>
    </p:spTree>
    <p:extLst>
      <p:ext uri="{BB962C8B-B14F-4D97-AF65-F5344CB8AC3E}">
        <p14:creationId xmlns:p14="http://schemas.microsoft.com/office/powerpoint/2010/main" val="2186181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153CC469-7CA3-491E-A6CC-40728F71F502}" type="datetime1">
              <a:rPr lang="en-IN" smtClean="0"/>
              <a:t>03-05-2023</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a:t>Cloud Computing : Module 2                                                   By Namyapriya Dayananda </a:t>
            </a:r>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FDD49B80-2C23-4642-912C-4D9452B5B880}" type="slidenum">
              <a:rPr lang="en-IN" smtClean="0"/>
              <a:t>‹#›</a:t>
            </a:fld>
            <a:endParaRPr lang="en-IN"/>
          </a:p>
        </p:txBody>
      </p:sp>
    </p:spTree>
    <p:extLst>
      <p:ext uri="{BB962C8B-B14F-4D97-AF65-F5344CB8AC3E}">
        <p14:creationId xmlns:p14="http://schemas.microsoft.com/office/powerpoint/2010/main" val="1543152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2B404-988B-CF61-1DCF-B53484ED1840}"/>
              </a:ext>
            </a:extLst>
          </p:cNvPr>
          <p:cNvSpPr>
            <a:spLocks noGrp="1"/>
          </p:cNvSpPr>
          <p:nvPr>
            <p:ph type="ctrTitle"/>
          </p:nvPr>
        </p:nvSpPr>
        <p:spPr/>
        <p:txBody>
          <a:bodyPr/>
          <a:lstStyle/>
          <a:p>
            <a:pPr algn="ctr"/>
            <a:r>
              <a:rPr lang="en-IN" dirty="0"/>
              <a:t>Cloud computing MODULE 2</a:t>
            </a:r>
          </a:p>
        </p:txBody>
      </p:sp>
    </p:spTree>
    <p:extLst>
      <p:ext uri="{BB962C8B-B14F-4D97-AF65-F5344CB8AC3E}">
        <p14:creationId xmlns:p14="http://schemas.microsoft.com/office/powerpoint/2010/main" val="2836259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1CB3-D8EC-96E1-3028-7C31C24EF68B}"/>
              </a:ext>
            </a:extLst>
          </p:cNvPr>
          <p:cNvSpPr>
            <a:spLocks noGrp="1"/>
          </p:cNvSpPr>
          <p:nvPr>
            <p:ph type="title"/>
          </p:nvPr>
        </p:nvSpPr>
        <p:spPr>
          <a:xfrm>
            <a:off x="1189117" y="0"/>
            <a:ext cx="10058400" cy="1073426"/>
          </a:xfrm>
        </p:spPr>
        <p:txBody>
          <a:bodyPr>
            <a:normAutofit/>
          </a:bodyPr>
          <a:lstStyle/>
          <a:p>
            <a:r>
              <a:rPr lang="en-IN" sz="4800" dirty="0"/>
              <a:t>INFRASTRUCTURE/HARDWARE-AS-A-SERVICE</a:t>
            </a:r>
          </a:p>
        </p:txBody>
      </p:sp>
      <p:sp>
        <p:nvSpPr>
          <p:cNvPr id="3" name="Content Placeholder 2">
            <a:extLst>
              <a:ext uri="{FF2B5EF4-FFF2-40B4-BE49-F238E27FC236}">
                <a16:creationId xmlns:a16="http://schemas.microsoft.com/office/drawing/2014/main" id="{C055C11A-F578-C986-8E60-546B3BC851DA}"/>
              </a:ext>
            </a:extLst>
          </p:cNvPr>
          <p:cNvSpPr>
            <a:spLocks noGrp="1"/>
          </p:cNvSpPr>
          <p:nvPr>
            <p:ph idx="1"/>
          </p:nvPr>
        </p:nvSpPr>
        <p:spPr>
          <a:xfrm>
            <a:off x="1189117" y="1171160"/>
            <a:ext cx="10058400" cy="5057361"/>
          </a:xfrm>
        </p:spPr>
        <p:txBody>
          <a:bodyPr>
            <a:noAutofit/>
          </a:bodyPr>
          <a:lstStyle/>
          <a:p>
            <a:pPr algn="just"/>
            <a:r>
              <a:rPr lang="en-IN" sz="2200" dirty="0"/>
              <a:t>IaaS solutions deliver customizable infrastructure on demand </a:t>
            </a:r>
          </a:p>
          <a:p>
            <a:pPr algn="just"/>
            <a:r>
              <a:rPr lang="en-IN" sz="2200" dirty="0"/>
              <a:t>IaaS offering umbrella range from single servers to entire infrastructures, including network devices, load balancers, and database and Web servers </a:t>
            </a:r>
          </a:p>
          <a:p>
            <a:pPr algn="just"/>
            <a:r>
              <a:rPr lang="en-IN" sz="2200" dirty="0"/>
              <a:t>The main technology used to deliver and implement these solutions is hardware virtualization</a:t>
            </a:r>
          </a:p>
          <a:p>
            <a:pPr algn="just"/>
            <a:r>
              <a:rPr lang="en-US" sz="2200" dirty="0"/>
              <a:t>Virtual machines are configured and deployed and priced according to the specific features of the virtual hardware: memory, no. of processors &amp; disk storage. </a:t>
            </a:r>
          </a:p>
          <a:p>
            <a:pPr algn="just"/>
            <a:r>
              <a:rPr lang="en-US" sz="2200" dirty="0"/>
              <a:t>From the perspective of the service provider, IaaS/</a:t>
            </a:r>
            <a:r>
              <a:rPr lang="en-US" sz="2200" dirty="0" err="1"/>
              <a:t>HaaS</a:t>
            </a:r>
            <a:r>
              <a:rPr lang="en-US" sz="2200" dirty="0"/>
              <a:t> allows better exploiting the IT infrastructure </a:t>
            </a:r>
          </a:p>
          <a:p>
            <a:pPr algn="just"/>
            <a:r>
              <a:rPr lang="en-US" sz="2200" dirty="0"/>
              <a:t>From the perspective of the customer it reduces the administration and maintenance cost as well as the capital costs allocated to purchase hardware</a:t>
            </a:r>
            <a:endParaRPr lang="en-IN" sz="2200" dirty="0"/>
          </a:p>
        </p:txBody>
      </p:sp>
      <p:sp>
        <p:nvSpPr>
          <p:cNvPr id="4" name="Footer Placeholder 3">
            <a:extLst>
              <a:ext uri="{FF2B5EF4-FFF2-40B4-BE49-F238E27FC236}">
                <a16:creationId xmlns:a16="http://schemas.microsoft.com/office/drawing/2014/main" id="{C589AB79-30B2-6F59-0ECE-AAF956BC3919}"/>
              </a:ext>
            </a:extLst>
          </p:cNvPr>
          <p:cNvSpPr>
            <a:spLocks noGrp="1"/>
          </p:cNvSpPr>
          <p:nvPr>
            <p:ph type="ftr" sz="quarter" idx="11"/>
          </p:nvPr>
        </p:nvSpPr>
        <p:spPr>
          <a:xfrm>
            <a:off x="1088135" y="6272784"/>
            <a:ext cx="10159381"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91D89B6E-72EC-D956-AF80-B676AEC743BA}"/>
              </a:ext>
            </a:extLst>
          </p:cNvPr>
          <p:cNvSpPr>
            <a:spLocks noGrp="1"/>
          </p:cNvSpPr>
          <p:nvPr>
            <p:ph type="sldNum" sz="quarter" idx="12"/>
          </p:nvPr>
        </p:nvSpPr>
        <p:spPr/>
        <p:txBody>
          <a:bodyPr/>
          <a:lstStyle/>
          <a:p>
            <a:fld id="{FDD49B80-2C23-4642-912C-4D9452B5B880}" type="slidenum">
              <a:rPr lang="en-IN" smtClean="0"/>
              <a:t>10</a:t>
            </a:fld>
            <a:endParaRPr lang="en-IN"/>
          </a:p>
        </p:txBody>
      </p:sp>
    </p:spTree>
    <p:extLst>
      <p:ext uri="{BB962C8B-B14F-4D97-AF65-F5344CB8AC3E}">
        <p14:creationId xmlns:p14="http://schemas.microsoft.com/office/powerpoint/2010/main" val="16354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078F7-0790-B139-23F9-B2E23687DEA8}"/>
              </a:ext>
            </a:extLst>
          </p:cNvPr>
          <p:cNvSpPr>
            <a:spLocks noGrp="1"/>
          </p:cNvSpPr>
          <p:nvPr>
            <p:ph type="title"/>
          </p:nvPr>
        </p:nvSpPr>
        <p:spPr>
          <a:xfrm>
            <a:off x="1066800" y="238538"/>
            <a:ext cx="10058400" cy="622985"/>
          </a:xfrm>
        </p:spPr>
        <p:txBody>
          <a:bodyPr>
            <a:normAutofit/>
          </a:bodyPr>
          <a:lstStyle/>
          <a:p>
            <a:r>
              <a:rPr lang="en-IN" sz="3600" dirty="0"/>
              <a:t>INFRASTRUCTURE-AS-A-SERVICE REFERENCE IMPLEMENTATION</a:t>
            </a:r>
          </a:p>
        </p:txBody>
      </p:sp>
      <p:pic>
        <p:nvPicPr>
          <p:cNvPr id="5" name="Picture 4">
            <a:extLst>
              <a:ext uri="{FF2B5EF4-FFF2-40B4-BE49-F238E27FC236}">
                <a16:creationId xmlns:a16="http://schemas.microsoft.com/office/drawing/2014/main" id="{8BFC2022-6894-516B-D0F1-7835F7B53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861524"/>
            <a:ext cx="10058399" cy="5288662"/>
          </a:xfrm>
          <a:prstGeom prst="rect">
            <a:avLst/>
          </a:prstGeom>
        </p:spPr>
      </p:pic>
      <p:sp>
        <p:nvSpPr>
          <p:cNvPr id="6" name="Footer Placeholder 5">
            <a:extLst>
              <a:ext uri="{FF2B5EF4-FFF2-40B4-BE49-F238E27FC236}">
                <a16:creationId xmlns:a16="http://schemas.microsoft.com/office/drawing/2014/main" id="{F394EE00-99E1-9B68-0E0E-398048724286}"/>
              </a:ext>
            </a:extLst>
          </p:cNvPr>
          <p:cNvSpPr>
            <a:spLocks noGrp="1"/>
          </p:cNvSpPr>
          <p:nvPr>
            <p:ph type="ftr" sz="quarter" idx="11"/>
          </p:nvPr>
        </p:nvSpPr>
        <p:spPr>
          <a:xfrm>
            <a:off x="1088135" y="6272784"/>
            <a:ext cx="10037063" cy="365125"/>
          </a:xfrm>
        </p:spPr>
        <p:txBody>
          <a:bodyPr/>
          <a:lstStyle/>
          <a:p>
            <a:r>
              <a:rPr lang="en-US" dirty="0"/>
              <a:t>Cloud Computing : Module 2                                                   										By Namyapriya Dayananda </a:t>
            </a:r>
            <a:endParaRPr lang="en-IN" dirty="0"/>
          </a:p>
        </p:txBody>
      </p:sp>
      <p:sp>
        <p:nvSpPr>
          <p:cNvPr id="3" name="Slide Number Placeholder 2">
            <a:extLst>
              <a:ext uri="{FF2B5EF4-FFF2-40B4-BE49-F238E27FC236}">
                <a16:creationId xmlns:a16="http://schemas.microsoft.com/office/drawing/2014/main" id="{38A4EFE7-3B38-08E8-4140-85700A62B7B3}"/>
              </a:ext>
            </a:extLst>
          </p:cNvPr>
          <p:cNvSpPr>
            <a:spLocks noGrp="1"/>
          </p:cNvSpPr>
          <p:nvPr>
            <p:ph type="sldNum" sz="quarter" idx="12"/>
          </p:nvPr>
        </p:nvSpPr>
        <p:spPr/>
        <p:txBody>
          <a:bodyPr/>
          <a:lstStyle/>
          <a:p>
            <a:fld id="{FDD49B80-2C23-4642-912C-4D9452B5B880}" type="slidenum">
              <a:rPr lang="en-IN" smtClean="0"/>
              <a:t>11</a:t>
            </a:fld>
            <a:endParaRPr lang="en-IN"/>
          </a:p>
        </p:txBody>
      </p:sp>
    </p:spTree>
    <p:extLst>
      <p:ext uri="{BB962C8B-B14F-4D97-AF65-F5344CB8AC3E}">
        <p14:creationId xmlns:p14="http://schemas.microsoft.com/office/powerpoint/2010/main" val="994160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A2CA8-9564-38C2-D28F-B7CD4EB32CA5}"/>
              </a:ext>
            </a:extLst>
          </p:cNvPr>
          <p:cNvSpPr>
            <a:spLocks noGrp="1"/>
          </p:cNvSpPr>
          <p:nvPr>
            <p:ph type="title"/>
          </p:nvPr>
        </p:nvSpPr>
        <p:spPr/>
        <p:txBody>
          <a:bodyPr/>
          <a:lstStyle/>
          <a:p>
            <a:r>
              <a:rPr lang="en-IN" dirty="0"/>
              <a:t>IAAS SOLUTION-THREE PRINCIPAL LAYERS </a:t>
            </a:r>
          </a:p>
        </p:txBody>
      </p:sp>
      <p:sp>
        <p:nvSpPr>
          <p:cNvPr id="3" name="Content Placeholder 2">
            <a:extLst>
              <a:ext uri="{FF2B5EF4-FFF2-40B4-BE49-F238E27FC236}">
                <a16:creationId xmlns:a16="http://schemas.microsoft.com/office/drawing/2014/main" id="{6E8E9093-33F9-CBFB-F50F-28D312D2D6D9}"/>
              </a:ext>
            </a:extLst>
          </p:cNvPr>
          <p:cNvSpPr>
            <a:spLocks noGrp="1"/>
          </p:cNvSpPr>
          <p:nvPr>
            <p:ph idx="1"/>
          </p:nvPr>
        </p:nvSpPr>
        <p:spPr>
          <a:xfrm>
            <a:off x="1069848" y="1775791"/>
            <a:ext cx="10058400" cy="4396409"/>
          </a:xfrm>
        </p:spPr>
        <p:txBody>
          <a:bodyPr>
            <a:normAutofit/>
          </a:bodyPr>
          <a:lstStyle/>
          <a:p>
            <a:pPr algn="just"/>
            <a:r>
              <a:rPr lang="en-US" dirty="0"/>
              <a:t>The user interface: At the top layer the user interface provides access to the services exposed by the software management infrastructure </a:t>
            </a:r>
          </a:p>
          <a:p>
            <a:pPr algn="just"/>
            <a:r>
              <a:rPr lang="en-US" dirty="0"/>
              <a:t>The software management infrastructure: </a:t>
            </a:r>
          </a:p>
          <a:p>
            <a:pPr algn="just"/>
            <a:r>
              <a:rPr lang="en-US" dirty="0"/>
              <a:t>Scheduler which is in-charge of allocating the execution of virtual machine instances </a:t>
            </a:r>
          </a:p>
          <a:p>
            <a:pPr algn="just"/>
            <a:r>
              <a:rPr lang="en-US" dirty="0"/>
              <a:t>The pricing and billing component takes care of the cost of executing each virtual machine instance and maintains data that will be used to charge the user </a:t>
            </a:r>
          </a:p>
          <a:p>
            <a:pPr algn="just"/>
            <a:r>
              <a:rPr lang="en-US" dirty="0"/>
              <a:t>The monitoring component tracks the execution of each virtual machine instance and maintains data required for reporting and analyzing the performance of the system.</a:t>
            </a:r>
          </a:p>
          <a:p>
            <a:pPr algn="just"/>
            <a:r>
              <a:rPr lang="en-US" dirty="0"/>
              <a:t>The reservation component stores the information of all the virtual machine instances that have been executed or that will be executed in the future.</a:t>
            </a:r>
            <a:endParaRPr lang="en-IN" dirty="0"/>
          </a:p>
        </p:txBody>
      </p:sp>
      <p:sp>
        <p:nvSpPr>
          <p:cNvPr id="4" name="Footer Placeholder 3">
            <a:extLst>
              <a:ext uri="{FF2B5EF4-FFF2-40B4-BE49-F238E27FC236}">
                <a16:creationId xmlns:a16="http://schemas.microsoft.com/office/drawing/2014/main" id="{CE1A1EAB-9C2A-C526-76D0-4A1372E4191F}"/>
              </a:ext>
            </a:extLst>
          </p:cNvPr>
          <p:cNvSpPr>
            <a:spLocks noGrp="1"/>
          </p:cNvSpPr>
          <p:nvPr>
            <p:ph type="ftr" sz="quarter" idx="11"/>
          </p:nvPr>
        </p:nvSpPr>
        <p:spPr>
          <a:xfrm>
            <a:off x="1088136" y="6272784"/>
            <a:ext cx="10162960"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FD82F268-0882-C71E-5ADD-C759D1EBA0BE}"/>
              </a:ext>
            </a:extLst>
          </p:cNvPr>
          <p:cNvSpPr>
            <a:spLocks noGrp="1"/>
          </p:cNvSpPr>
          <p:nvPr>
            <p:ph type="sldNum" sz="quarter" idx="12"/>
          </p:nvPr>
        </p:nvSpPr>
        <p:spPr/>
        <p:txBody>
          <a:bodyPr/>
          <a:lstStyle/>
          <a:p>
            <a:fld id="{FDD49B80-2C23-4642-912C-4D9452B5B880}" type="slidenum">
              <a:rPr lang="en-IN" smtClean="0"/>
              <a:t>12</a:t>
            </a:fld>
            <a:endParaRPr lang="en-IN"/>
          </a:p>
        </p:txBody>
      </p:sp>
    </p:spTree>
    <p:extLst>
      <p:ext uri="{BB962C8B-B14F-4D97-AF65-F5344CB8AC3E}">
        <p14:creationId xmlns:p14="http://schemas.microsoft.com/office/powerpoint/2010/main" val="2228460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CB8AD-87DF-856C-4A38-051FF9239EB4}"/>
              </a:ext>
            </a:extLst>
          </p:cNvPr>
          <p:cNvSpPr>
            <a:spLocks noGrp="1"/>
          </p:cNvSpPr>
          <p:nvPr>
            <p:ph type="title"/>
          </p:nvPr>
        </p:nvSpPr>
        <p:spPr/>
        <p:txBody>
          <a:bodyPr/>
          <a:lstStyle/>
          <a:p>
            <a:r>
              <a:rPr lang="en-IN" dirty="0"/>
              <a:t>IAAS SOLUTION-THREE PRINCIPAL LAYERS</a:t>
            </a:r>
          </a:p>
        </p:txBody>
      </p:sp>
      <p:sp>
        <p:nvSpPr>
          <p:cNvPr id="3" name="Content Placeholder 2">
            <a:extLst>
              <a:ext uri="{FF2B5EF4-FFF2-40B4-BE49-F238E27FC236}">
                <a16:creationId xmlns:a16="http://schemas.microsoft.com/office/drawing/2014/main" id="{B4E6CD37-D711-8F47-D09A-39BC2726E679}"/>
              </a:ext>
            </a:extLst>
          </p:cNvPr>
          <p:cNvSpPr>
            <a:spLocks noGrp="1"/>
          </p:cNvSpPr>
          <p:nvPr>
            <p:ph idx="1"/>
          </p:nvPr>
        </p:nvSpPr>
        <p:spPr/>
        <p:txBody>
          <a:bodyPr/>
          <a:lstStyle/>
          <a:p>
            <a:pPr algn="just"/>
            <a:r>
              <a:rPr lang="en-US" dirty="0"/>
              <a:t>QoS/SLA management component will maintain a repository of all the SLAs made with the users; together with the monitoring component, this component is used to ensure that a given VM instance is executed with the desired QoS. </a:t>
            </a:r>
          </a:p>
          <a:p>
            <a:pPr algn="just"/>
            <a:r>
              <a:rPr lang="en-US" dirty="0"/>
              <a:t>The VM repository component provides a catalog of VM images that users can use to create virtual instances. </a:t>
            </a:r>
          </a:p>
          <a:p>
            <a:pPr algn="just"/>
            <a:r>
              <a:rPr lang="en-US" dirty="0"/>
              <a:t>A VM pool manager component is responsible for keeping track of all the live instances. </a:t>
            </a:r>
          </a:p>
          <a:p>
            <a:pPr algn="just"/>
            <a:r>
              <a:rPr lang="en-US" dirty="0"/>
              <a:t>Provisioning component interacts with the scheduler to provide a virtual machine instance that is external to the local physical infrastructure</a:t>
            </a:r>
            <a:endParaRPr lang="en-IN" dirty="0"/>
          </a:p>
        </p:txBody>
      </p:sp>
      <p:sp>
        <p:nvSpPr>
          <p:cNvPr id="4" name="Footer Placeholder 3">
            <a:extLst>
              <a:ext uri="{FF2B5EF4-FFF2-40B4-BE49-F238E27FC236}">
                <a16:creationId xmlns:a16="http://schemas.microsoft.com/office/drawing/2014/main" id="{1F1022D3-D1D1-D00D-0BE3-04063034ECDE}"/>
              </a:ext>
            </a:extLst>
          </p:cNvPr>
          <p:cNvSpPr>
            <a:spLocks noGrp="1"/>
          </p:cNvSpPr>
          <p:nvPr>
            <p:ph type="ftr" sz="quarter" idx="11"/>
          </p:nvPr>
        </p:nvSpPr>
        <p:spPr>
          <a:xfrm>
            <a:off x="1088136" y="6272784"/>
            <a:ext cx="10189464"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70B8F521-B6B3-FE98-AC2F-99DB5BC2184E}"/>
              </a:ext>
            </a:extLst>
          </p:cNvPr>
          <p:cNvSpPr>
            <a:spLocks noGrp="1"/>
          </p:cNvSpPr>
          <p:nvPr>
            <p:ph type="sldNum" sz="quarter" idx="12"/>
          </p:nvPr>
        </p:nvSpPr>
        <p:spPr/>
        <p:txBody>
          <a:bodyPr/>
          <a:lstStyle/>
          <a:p>
            <a:fld id="{FDD49B80-2C23-4642-912C-4D9452B5B880}" type="slidenum">
              <a:rPr lang="en-IN" smtClean="0"/>
              <a:t>13</a:t>
            </a:fld>
            <a:endParaRPr lang="en-IN"/>
          </a:p>
        </p:txBody>
      </p:sp>
    </p:spTree>
    <p:extLst>
      <p:ext uri="{BB962C8B-B14F-4D97-AF65-F5344CB8AC3E}">
        <p14:creationId xmlns:p14="http://schemas.microsoft.com/office/powerpoint/2010/main" val="374218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06D8E-96BF-809F-A50B-11AD92CB488F}"/>
              </a:ext>
            </a:extLst>
          </p:cNvPr>
          <p:cNvSpPr>
            <a:spLocks noGrp="1"/>
          </p:cNvSpPr>
          <p:nvPr>
            <p:ph type="title"/>
          </p:nvPr>
        </p:nvSpPr>
        <p:spPr/>
        <p:txBody>
          <a:bodyPr/>
          <a:lstStyle/>
          <a:p>
            <a:r>
              <a:rPr lang="en-IN" dirty="0"/>
              <a:t>IAAS SOLUTION-THREE PRINCIPAL LAYERS</a:t>
            </a:r>
          </a:p>
        </p:txBody>
      </p:sp>
      <p:sp>
        <p:nvSpPr>
          <p:cNvPr id="3" name="Content Placeholder 2">
            <a:extLst>
              <a:ext uri="{FF2B5EF4-FFF2-40B4-BE49-F238E27FC236}">
                <a16:creationId xmlns:a16="http://schemas.microsoft.com/office/drawing/2014/main" id="{687ECB6D-345E-AB7D-270E-AEE8521E52E6}"/>
              </a:ext>
            </a:extLst>
          </p:cNvPr>
          <p:cNvSpPr>
            <a:spLocks noGrp="1"/>
          </p:cNvSpPr>
          <p:nvPr>
            <p:ph idx="1"/>
          </p:nvPr>
        </p:nvSpPr>
        <p:spPr/>
        <p:txBody>
          <a:bodyPr/>
          <a:lstStyle/>
          <a:p>
            <a:pPr algn="just"/>
            <a:r>
              <a:rPr lang="en-US" dirty="0"/>
              <a:t>The bottom layer is composed of the physical infrastructure, on top of which the management layer operates. </a:t>
            </a:r>
          </a:p>
          <a:p>
            <a:pPr algn="just"/>
            <a:r>
              <a:rPr lang="en-US" dirty="0"/>
              <a:t>A service provider will use a massive datacenter containing hundreds or thousands of nodes. </a:t>
            </a:r>
          </a:p>
          <a:p>
            <a:pPr algn="just"/>
            <a:r>
              <a:rPr lang="en-US" dirty="0"/>
              <a:t>Aggregation of Heterogeneous resources is another option - PCs, workstations, and clusters </a:t>
            </a:r>
          </a:p>
          <a:p>
            <a:pPr algn="just"/>
            <a:r>
              <a:rPr lang="en-US" dirty="0"/>
              <a:t>In the case of complete IaaS solutions, all three levels are offered as service</a:t>
            </a:r>
            <a:endParaRPr lang="en-IN" dirty="0"/>
          </a:p>
        </p:txBody>
      </p:sp>
      <p:sp>
        <p:nvSpPr>
          <p:cNvPr id="4" name="Footer Placeholder 3">
            <a:extLst>
              <a:ext uri="{FF2B5EF4-FFF2-40B4-BE49-F238E27FC236}">
                <a16:creationId xmlns:a16="http://schemas.microsoft.com/office/drawing/2014/main" id="{4A29A976-CC93-CB10-E5F8-E59D3750E817}"/>
              </a:ext>
            </a:extLst>
          </p:cNvPr>
          <p:cNvSpPr>
            <a:spLocks noGrp="1"/>
          </p:cNvSpPr>
          <p:nvPr>
            <p:ph type="ftr" sz="quarter" idx="11"/>
          </p:nvPr>
        </p:nvSpPr>
        <p:spPr>
          <a:xfrm>
            <a:off x="1088136" y="6272784"/>
            <a:ext cx="10058400"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BF9F6A4B-943E-FD47-AA45-C65FA3FA4EDF}"/>
              </a:ext>
            </a:extLst>
          </p:cNvPr>
          <p:cNvSpPr>
            <a:spLocks noGrp="1"/>
          </p:cNvSpPr>
          <p:nvPr>
            <p:ph type="sldNum" sz="quarter" idx="12"/>
          </p:nvPr>
        </p:nvSpPr>
        <p:spPr/>
        <p:txBody>
          <a:bodyPr/>
          <a:lstStyle/>
          <a:p>
            <a:fld id="{FDD49B80-2C23-4642-912C-4D9452B5B880}" type="slidenum">
              <a:rPr lang="en-IN" smtClean="0"/>
              <a:t>14</a:t>
            </a:fld>
            <a:endParaRPr lang="en-IN"/>
          </a:p>
        </p:txBody>
      </p:sp>
    </p:spTree>
    <p:extLst>
      <p:ext uri="{BB962C8B-B14F-4D97-AF65-F5344CB8AC3E}">
        <p14:creationId xmlns:p14="http://schemas.microsoft.com/office/powerpoint/2010/main" val="3960890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D97D8-05F2-C433-F13C-81ADDB21D6B5}"/>
              </a:ext>
            </a:extLst>
          </p:cNvPr>
          <p:cNvSpPr>
            <a:spLocks noGrp="1"/>
          </p:cNvSpPr>
          <p:nvPr>
            <p:ph type="title"/>
          </p:nvPr>
        </p:nvSpPr>
        <p:spPr/>
        <p:txBody>
          <a:bodyPr/>
          <a:lstStyle/>
          <a:p>
            <a:r>
              <a:rPr lang="en-IN" dirty="0"/>
              <a:t>IAAS SOLUTION-THREE PRINCIPAL LAYERS</a:t>
            </a:r>
          </a:p>
        </p:txBody>
      </p:sp>
      <p:sp>
        <p:nvSpPr>
          <p:cNvPr id="3" name="Content Placeholder 2">
            <a:extLst>
              <a:ext uri="{FF2B5EF4-FFF2-40B4-BE49-F238E27FC236}">
                <a16:creationId xmlns:a16="http://schemas.microsoft.com/office/drawing/2014/main" id="{8F117815-0231-3C80-0FF8-5A0B992FF309}"/>
              </a:ext>
            </a:extLst>
          </p:cNvPr>
          <p:cNvSpPr>
            <a:spLocks noGrp="1"/>
          </p:cNvSpPr>
          <p:nvPr>
            <p:ph idx="1"/>
          </p:nvPr>
        </p:nvSpPr>
        <p:spPr/>
        <p:txBody>
          <a:bodyPr/>
          <a:lstStyle/>
          <a:p>
            <a:pPr algn="just"/>
            <a:r>
              <a:rPr lang="en-US" dirty="0"/>
              <a:t>Public clouds vendors such as Amazon, </a:t>
            </a:r>
            <a:r>
              <a:rPr lang="en-US" dirty="0" err="1"/>
              <a:t>GoGrid</a:t>
            </a:r>
            <a:r>
              <a:rPr lang="en-US" dirty="0"/>
              <a:t>, </a:t>
            </a:r>
            <a:r>
              <a:rPr lang="en-US" dirty="0" err="1"/>
              <a:t>Joyent</a:t>
            </a:r>
            <a:r>
              <a:rPr lang="en-US" dirty="0"/>
              <a:t>, </a:t>
            </a:r>
            <a:r>
              <a:rPr lang="en-US" dirty="0" err="1"/>
              <a:t>Rightscale</a:t>
            </a:r>
            <a:r>
              <a:rPr lang="en-US" dirty="0"/>
              <a:t>, </a:t>
            </a:r>
            <a:r>
              <a:rPr lang="en-US" dirty="0" err="1"/>
              <a:t>Terremark</a:t>
            </a:r>
            <a:r>
              <a:rPr lang="en-US" dirty="0"/>
              <a:t>, Rackspace, </a:t>
            </a:r>
            <a:r>
              <a:rPr lang="en-US" dirty="0" err="1"/>
              <a:t>ElasticHosts</a:t>
            </a:r>
            <a:r>
              <a:rPr lang="en-US" dirty="0"/>
              <a:t>, and </a:t>
            </a:r>
            <a:r>
              <a:rPr lang="en-US" dirty="0" err="1"/>
              <a:t>Flexiscale</a:t>
            </a:r>
            <a:r>
              <a:rPr lang="en-US" dirty="0"/>
              <a:t>- own large datacenters &amp; give access to their computing infrastructures (Complete IaaS Solution) </a:t>
            </a:r>
          </a:p>
          <a:p>
            <a:pPr algn="just"/>
            <a:r>
              <a:rPr lang="en-US" dirty="0"/>
              <a:t>Other solutions may cover only the user interface and the infrastructure software management layers. </a:t>
            </a:r>
          </a:p>
          <a:p>
            <a:pPr algn="just"/>
            <a:r>
              <a:rPr lang="en-US" dirty="0"/>
              <a:t>They need to provide credentials to access third-party IaaS providers or to own a private infrastructure in which the management software is installed -</a:t>
            </a:r>
            <a:r>
              <a:rPr lang="en-US" dirty="0" err="1"/>
              <a:t>Enomaly</a:t>
            </a:r>
            <a:r>
              <a:rPr lang="en-US" dirty="0"/>
              <a:t>, </a:t>
            </a:r>
            <a:r>
              <a:rPr lang="en-US" dirty="0" err="1"/>
              <a:t>Elastra</a:t>
            </a:r>
            <a:r>
              <a:rPr lang="en-US" dirty="0"/>
              <a:t>, Eucalyptus, </a:t>
            </a:r>
            <a:r>
              <a:rPr lang="en-US" dirty="0" err="1"/>
              <a:t>OpenNebula</a:t>
            </a:r>
            <a:r>
              <a:rPr lang="en-US" dirty="0"/>
              <a:t>, VMware, IBM, and Microsoft</a:t>
            </a:r>
            <a:endParaRPr lang="en-IN" dirty="0"/>
          </a:p>
        </p:txBody>
      </p:sp>
      <p:sp>
        <p:nvSpPr>
          <p:cNvPr id="4" name="Footer Placeholder 3">
            <a:extLst>
              <a:ext uri="{FF2B5EF4-FFF2-40B4-BE49-F238E27FC236}">
                <a16:creationId xmlns:a16="http://schemas.microsoft.com/office/drawing/2014/main" id="{11F040EF-16A3-E2AC-874A-C77A16F6AFD4}"/>
              </a:ext>
            </a:extLst>
          </p:cNvPr>
          <p:cNvSpPr>
            <a:spLocks noGrp="1"/>
          </p:cNvSpPr>
          <p:nvPr>
            <p:ph type="ftr" sz="quarter" idx="11"/>
          </p:nvPr>
        </p:nvSpPr>
        <p:spPr>
          <a:xfrm>
            <a:off x="1088136" y="6272784"/>
            <a:ext cx="10176212"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4CA37E42-D3F0-35B1-F3EE-2E45245FB732}"/>
              </a:ext>
            </a:extLst>
          </p:cNvPr>
          <p:cNvSpPr>
            <a:spLocks noGrp="1"/>
          </p:cNvSpPr>
          <p:nvPr>
            <p:ph type="sldNum" sz="quarter" idx="12"/>
          </p:nvPr>
        </p:nvSpPr>
        <p:spPr/>
        <p:txBody>
          <a:bodyPr/>
          <a:lstStyle/>
          <a:p>
            <a:fld id="{FDD49B80-2C23-4642-912C-4D9452B5B880}" type="slidenum">
              <a:rPr lang="en-IN" smtClean="0"/>
              <a:t>15</a:t>
            </a:fld>
            <a:endParaRPr lang="en-IN"/>
          </a:p>
        </p:txBody>
      </p:sp>
    </p:spTree>
    <p:extLst>
      <p:ext uri="{BB962C8B-B14F-4D97-AF65-F5344CB8AC3E}">
        <p14:creationId xmlns:p14="http://schemas.microsoft.com/office/powerpoint/2010/main" val="4249999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090F-8C2E-4381-6975-DEB7656D03FB}"/>
              </a:ext>
            </a:extLst>
          </p:cNvPr>
          <p:cNvSpPr>
            <a:spLocks noGrp="1"/>
          </p:cNvSpPr>
          <p:nvPr>
            <p:ph type="title"/>
          </p:nvPr>
        </p:nvSpPr>
        <p:spPr>
          <a:xfrm>
            <a:off x="1066800" y="220091"/>
            <a:ext cx="10058400" cy="840082"/>
          </a:xfrm>
        </p:spPr>
        <p:txBody>
          <a:bodyPr>
            <a:normAutofit/>
          </a:bodyPr>
          <a:lstStyle/>
          <a:p>
            <a:r>
              <a:rPr lang="en-IN" sz="4800" dirty="0"/>
              <a:t>PLATFORM AS A SERVICE REFERENCE MODEL</a:t>
            </a:r>
          </a:p>
        </p:txBody>
      </p:sp>
      <p:pic>
        <p:nvPicPr>
          <p:cNvPr id="6" name="Content Placeholder 5">
            <a:extLst>
              <a:ext uri="{FF2B5EF4-FFF2-40B4-BE49-F238E27FC236}">
                <a16:creationId xmlns:a16="http://schemas.microsoft.com/office/drawing/2014/main" id="{77FF7E0C-2614-FEFA-388C-1C22925E40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060172"/>
            <a:ext cx="10184296" cy="5212611"/>
          </a:xfrm>
        </p:spPr>
      </p:pic>
      <p:sp>
        <p:nvSpPr>
          <p:cNvPr id="4" name="Footer Placeholder 3">
            <a:extLst>
              <a:ext uri="{FF2B5EF4-FFF2-40B4-BE49-F238E27FC236}">
                <a16:creationId xmlns:a16="http://schemas.microsoft.com/office/drawing/2014/main" id="{4EA00092-B619-256F-1552-8A0B2253D621}"/>
              </a:ext>
            </a:extLst>
          </p:cNvPr>
          <p:cNvSpPr>
            <a:spLocks noGrp="1"/>
          </p:cNvSpPr>
          <p:nvPr>
            <p:ph type="ftr" sz="quarter" idx="11"/>
          </p:nvPr>
        </p:nvSpPr>
        <p:spPr>
          <a:xfrm>
            <a:off x="1088136" y="6272784"/>
            <a:ext cx="10162960" cy="365125"/>
          </a:xfrm>
        </p:spPr>
        <p:txBody>
          <a:bodyPr/>
          <a:lstStyle/>
          <a:p>
            <a:r>
              <a:rPr lang="en-US" dirty="0"/>
              <a:t>Cloud Computing : Module 2                                                   											By Namyapriya Dayananda </a:t>
            </a:r>
            <a:endParaRPr lang="en-IN" dirty="0"/>
          </a:p>
        </p:txBody>
      </p:sp>
      <p:sp>
        <p:nvSpPr>
          <p:cNvPr id="3" name="Slide Number Placeholder 2">
            <a:extLst>
              <a:ext uri="{FF2B5EF4-FFF2-40B4-BE49-F238E27FC236}">
                <a16:creationId xmlns:a16="http://schemas.microsoft.com/office/drawing/2014/main" id="{712DAF0C-3828-C5BA-3473-E0D4BE255F8D}"/>
              </a:ext>
            </a:extLst>
          </p:cNvPr>
          <p:cNvSpPr>
            <a:spLocks noGrp="1"/>
          </p:cNvSpPr>
          <p:nvPr>
            <p:ph type="sldNum" sz="quarter" idx="12"/>
          </p:nvPr>
        </p:nvSpPr>
        <p:spPr/>
        <p:txBody>
          <a:bodyPr/>
          <a:lstStyle/>
          <a:p>
            <a:fld id="{FDD49B80-2C23-4642-912C-4D9452B5B880}" type="slidenum">
              <a:rPr lang="en-IN" smtClean="0"/>
              <a:t>16</a:t>
            </a:fld>
            <a:endParaRPr lang="en-IN"/>
          </a:p>
        </p:txBody>
      </p:sp>
    </p:spTree>
    <p:extLst>
      <p:ext uri="{BB962C8B-B14F-4D97-AF65-F5344CB8AC3E}">
        <p14:creationId xmlns:p14="http://schemas.microsoft.com/office/powerpoint/2010/main" val="128913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881720-467D-8900-97A7-2EA72B1442AC}"/>
              </a:ext>
            </a:extLst>
          </p:cNvPr>
          <p:cNvSpPr>
            <a:spLocks noGrp="1"/>
          </p:cNvSpPr>
          <p:nvPr>
            <p:ph idx="1"/>
          </p:nvPr>
        </p:nvSpPr>
        <p:spPr>
          <a:xfrm>
            <a:off x="1069848" y="1060173"/>
            <a:ext cx="10058400" cy="5112027"/>
          </a:xfrm>
        </p:spPr>
        <p:txBody>
          <a:bodyPr>
            <a:normAutofit lnSpcReduction="10000"/>
          </a:bodyPr>
          <a:lstStyle/>
          <a:p>
            <a:pPr algn="just"/>
            <a:r>
              <a:rPr lang="en-US" dirty="0"/>
              <a:t>Platform-as-a-Service (PaaS) solutions provide a development and deployment platform for running applications in the cloud.- comprise the middleware.</a:t>
            </a:r>
          </a:p>
          <a:p>
            <a:pPr algn="just"/>
            <a:r>
              <a:rPr lang="en-US" dirty="0"/>
              <a:t>PaaS implementations provide applications with a runtime environment and do not expose any service for managing the underlying infrastructure. </a:t>
            </a:r>
          </a:p>
          <a:p>
            <a:pPr algn="just"/>
            <a:r>
              <a:rPr lang="en-US" dirty="0"/>
              <a:t>They automate the process of deploying applications to the infrastructure, configuring application components, provisioning and configuring supporting technologies such as load balancers and databases. </a:t>
            </a:r>
          </a:p>
          <a:p>
            <a:pPr algn="just"/>
            <a:r>
              <a:rPr lang="en-US" dirty="0"/>
              <a:t>Developers design their systems in terms of applications and are not concerned with hardware, operating systems, and other low-level services. </a:t>
            </a:r>
          </a:p>
          <a:p>
            <a:pPr algn="just"/>
            <a:r>
              <a:rPr lang="en-US" dirty="0"/>
              <a:t>The core middleware is in charge of managing the resources and scaling applications on demand or automatically based on commitments made with users.</a:t>
            </a:r>
          </a:p>
          <a:p>
            <a:pPr algn="just"/>
            <a:r>
              <a:rPr lang="en-US" dirty="0"/>
              <a:t>From a user point of view, the core middleware exposes interfaces that allow programming and deploying applications on the cloud.(API’s and Libraries)</a:t>
            </a:r>
          </a:p>
          <a:p>
            <a:pPr algn="just"/>
            <a:r>
              <a:rPr lang="en-US" dirty="0"/>
              <a:t>It is possible to find integrated developed environments based on </a:t>
            </a:r>
            <a:r>
              <a:rPr lang="en-US" b="1" dirty="0"/>
              <a:t>4GL</a:t>
            </a:r>
            <a:r>
              <a:rPr lang="en-US" dirty="0"/>
              <a:t> and visual programming concepts, or rapid prototyping environments.</a:t>
            </a:r>
            <a:endParaRPr lang="en-IN" dirty="0"/>
          </a:p>
        </p:txBody>
      </p:sp>
      <p:sp>
        <p:nvSpPr>
          <p:cNvPr id="4" name="Footer Placeholder 3">
            <a:extLst>
              <a:ext uri="{FF2B5EF4-FFF2-40B4-BE49-F238E27FC236}">
                <a16:creationId xmlns:a16="http://schemas.microsoft.com/office/drawing/2014/main" id="{995A8666-0A4D-A5B4-1C2F-6B2947D44152}"/>
              </a:ext>
            </a:extLst>
          </p:cNvPr>
          <p:cNvSpPr>
            <a:spLocks noGrp="1"/>
          </p:cNvSpPr>
          <p:nvPr>
            <p:ph type="ftr" sz="quarter" idx="11"/>
          </p:nvPr>
        </p:nvSpPr>
        <p:spPr>
          <a:xfrm>
            <a:off x="1088136" y="6272784"/>
            <a:ext cx="10058400" cy="365125"/>
          </a:xfrm>
        </p:spPr>
        <p:txBody>
          <a:bodyPr/>
          <a:lstStyle/>
          <a:p>
            <a:r>
              <a:rPr lang="en-US" dirty="0"/>
              <a:t>Cloud Computing : Module 2                                                   										By Namyapriya Dayananda </a:t>
            </a:r>
            <a:endParaRPr lang="en-IN" dirty="0"/>
          </a:p>
        </p:txBody>
      </p:sp>
      <p:sp>
        <p:nvSpPr>
          <p:cNvPr id="5" name="Title 1">
            <a:extLst>
              <a:ext uri="{FF2B5EF4-FFF2-40B4-BE49-F238E27FC236}">
                <a16:creationId xmlns:a16="http://schemas.microsoft.com/office/drawing/2014/main" id="{6B28A7EC-2E18-1977-7F4D-554EE9A3AEEC}"/>
              </a:ext>
            </a:extLst>
          </p:cNvPr>
          <p:cNvSpPr>
            <a:spLocks noGrp="1"/>
          </p:cNvSpPr>
          <p:nvPr>
            <p:ph type="title"/>
          </p:nvPr>
        </p:nvSpPr>
        <p:spPr>
          <a:xfrm>
            <a:off x="1066800" y="220091"/>
            <a:ext cx="10058400" cy="840082"/>
          </a:xfrm>
        </p:spPr>
        <p:txBody>
          <a:bodyPr>
            <a:normAutofit/>
          </a:bodyPr>
          <a:lstStyle/>
          <a:p>
            <a:r>
              <a:rPr lang="en-IN" sz="4800" dirty="0"/>
              <a:t>PLATFORM AS A SERVICE REFERENCE MODEL</a:t>
            </a:r>
          </a:p>
        </p:txBody>
      </p:sp>
      <p:sp>
        <p:nvSpPr>
          <p:cNvPr id="2" name="Slide Number Placeholder 1">
            <a:extLst>
              <a:ext uri="{FF2B5EF4-FFF2-40B4-BE49-F238E27FC236}">
                <a16:creationId xmlns:a16="http://schemas.microsoft.com/office/drawing/2014/main" id="{2F1E8D16-36F9-BD1B-48E1-F587475EE9CB}"/>
              </a:ext>
            </a:extLst>
          </p:cNvPr>
          <p:cNvSpPr>
            <a:spLocks noGrp="1"/>
          </p:cNvSpPr>
          <p:nvPr>
            <p:ph type="sldNum" sz="quarter" idx="12"/>
          </p:nvPr>
        </p:nvSpPr>
        <p:spPr/>
        <p:txBody>
          <a:bodyPr/>
          <a:lstStyle/>
          <a:p>
            <a:fld id="{FDD49B80-2C23-4642-912C-4D9452B5B880}" type="slidenum">
              <a:rPr lang="en-IN" smtClean="0"/>
              <a:t>17</a:t>
            </a:fld>
            <a:endParaRPr lang="en-IN"/>
          </a:p>
        </p:txBody>
      </p:sp>
    </p:spTree>
    <p:extLst>
      <p:ext uri="{BB962C8B-B14F-4D97-AF65-F5344CB8AC3E}">
        <p14:creationId xmlns:p14="http://schemas.microsoft.com/office/powerpoint/2010/main" val="2515140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93556-35B5-868D-FA1E-3CAA39D3DE0E}"/>
              </a:ext>
            </a:extLst>
          </p:cNvPr>
          <p:cNvSpPr>
            <a:spLocks noGrp="1"/>
          </p:cNvSpPr>
          <p:nvPr>
            <p:ph idx="1"/>
          </p:nvPr>
        </p:nvSpPr>
        <p:spPr>
          <a:xfrm>
            <a:off x="1069848" y="1470991"/>
            <a:ext cx="10058400" cy="4701209"/>
          </a:xfrm>
        </p:spPr>
        <p:txBody>
          <a:bodyPr>
            <a:normAutofit/>
          </a:bodyPr>
          <a:lstStyle/>
          <a:p>
            <a:r>
              <a:rPr lang="en-US" dirty="0"/>
              <a:t>Other implementations of the PaaS model provide a complete object model for representing an application and provide a programming language-based approach.</a:t>
            </a:r>
          </a:p>
          <a:p>
            <a:r>
              <a:rPr lang="en-US" b="1" dirty="0"/>
              <a:t>PaaS-I category </a:t>
            </a:r>
            <a:r>
              <a:rPr lang="en-US" dirty="0"/>
              <a:t>identifies PaaS implementations that completely follow the cloud computing style for application development and deployment.</a:t>
            </a:r>
          </a:p>
          <a:p>
            <a:r>
              <a:rPr lang="en-US" b="1" dirty="0"/>
              <a:t>PaaS-II category </a:t>
            </a:r>
            <a:r>
              <a:rPr lang="en-US" dirty="0"/>
              <a:t>solutions that are focused on providing a scalable infrastructure for Web application, developers generally use the provider’s APIs, which are built on top of industrial runtimes</a:t>
            </a:r>
          </a:p>
          <a:p>
            <a:r>
              <a:rPr lang="en-US" b="1" dirty="0"/>
              <a:t>PaaS-III category </a:t>
            </a:r>
            <a:r>
              <a:rPr lang="en-US" dirty="0"/>
              <a:t>consists of all those solutions that provide a cloud programming platform for any kind of application</a:t>
            </a:r>
          </a:p>
        </p:txBody>
      </p:sp>
      <p:sp>
        <p:nvSpPr>
          <p:cNvPr id="4" name="Footer Placeholder 3">
            <a:extLst>
              <a:ext uri="{FF2B5EF4-FFF2-40B4-BE49-F238E27FC236}">
                <a16:creationId xmlns:a16="http://schemas.microsoft.com/office/drawing/2014/main" id="{14EC186F-B7AB-61D0-6A5D-93DC84ECAD85}"/>
              </a:ext>
            </a:extLst>
          </p:cNvPr>
          <p:cNvSpPr>
            <a:spLocks noGrp="1"/>
          </p:cNvSpPr>
          <p:nvPr>
            <p:ph type="ftr" sz="quarter" idx="11"/>
          </p:nvPr>
        </p:nvSpPr>
        <p:spPr>
          <a:xfrm>
            <a:off x="1088136" y="6272784"/>
            <a:ext cx="10058400" cy="365125"/>
          </a:xfrm>
        </p:spPr>
        <p:txBody>
          <a:bodyPr/>
          <a:lstStyle/>
          <a:p>
            <a:r>
              <a:rPr lang="en-US" dirty="0"/>
              <a:t>Cloud Computing : Module 2                                                   										By Namyapriya Dayananda </a:t>
            </a:r>
            <a:endParaRPr lang="en-IN" dirty="0"/>
          </a:p>
        </p:txBody>
      </p:sp>
      <p:sp>
        <p:nvSpPr>
          <p:cNvPr id="9" name="Title 1">
            <a:extLst>
              <a:ext uri="{FF2B5EF4-FFF2-40B4-BE49-F238E27FC236}">
                <a16:creationId xmlns:a16="http://schemas.microsoft.com/office/drawing/2014/main" id="{AD04A80C-4474-BCD8-AD9E-1EE3C0FD4B40}"/>
              </a:ext>
            </a:extLst>
          </p:cNvPr>
          <p:cNvSpPr>
            <a:spLocks noGrp="1"/>
          </p:cNvSpPr>
          <p:nvPr>
            <p:ph type="title"/>
          </p:nvPr>
        </p:nvSpPr>
        <p:spPr>
          <a:xfrm>
            <a:off x="1066800" y="220091"/>
            <a:ext cx="10058400" cy="840082"/>
          </a:xfrm>
        </p:spPr>
        <p:txBody>
          <a:bodyPr>
            <a:normAutofit/>
          </a:bodyPr>
          <a:lstStyle/>
          <a:p>
            <a:r>
              <a:rPr lang="en-IN" sz="4800" dirty="0"/>
              <a:t>PLATFORM AS A SERVICE REFERENCE MODEL</a:t>
            </a:r>
          </a:p>
        </p:txBody>
      </p:sp>
      <p:sp>
        <p:nvSpPr>
          <p:cNvPr id="2" name="Slide Number Placeholder 1">
            <a:extLst>
              <a:ext uri="{FF2B5EF4-FFF2-40B4-BE49-F238E27FC236}">
                <a16:creationId xmlns:a16="http://schemas.microsoft.com/office/drawing/2014/main" id="{3A54B68B-BB0F-00B9-7997-98FA4317B4F4}"/>
              </a:ext>
            </a:extLst>
          </p:cNvPr>
          <p:cNvSpPr>
            <a:spLocks noGrp="1"/>
          </p:cNvSpPr>
          <p:nvPr>
            <p:ph type="sldNum" sz="quarter" idx="12"/>
          </p:nvPr>
        </p:nvSpPr>
        <p:spPr/>
        <p:txBody>
          <a:bodyPr/>
          <a:lstStyle/>
          <a:p>
            <a:fld id="{FDD49B80-2C23-4642-912C-4D9452B5B880}" type="slidenum">
              <a:rPr lang="en-IN" smtClean="0"/>
              <a:t>18</a:t>
            </a:fld>
            <a:endParaRPr lang="en-IN"/>
          </a:p>
        </p:txBody>
      </p:sp>
    </p:spTree>
    <p:extLst>
      <p:ext uri="{BB962C8B-B14F-4D97-AF65-F5344CB8AC3E}">
        <p14:creationId xmlns:p14="http://schemas.microsoft.com/office/powerpoint/2010/main" val="347225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126392-77FA-B2D0-E7E2-FDCB8323FCD0}"/>
              </a:ext>
            </a:extLst>
          </p:cNvPr>
          <p:cNvSpPr>
            <a:spLocks noGrp="1"/>
          </p:cNvSpPr>
          <p:nvPr>
            <p:ph idx="1"/>
          </p:nvPr>
        </p:nvSpPr>
        <p:spPr>
          <a:xfrm>
            <a:off x="1069848" y="1325217"/>
            <a:ext cx="10058400" cy="4846983"/>
          </a:xfrm>
        </p:spPr>
        <p:txBody>
          <a:bodyPr>
            <a:normAutofit/>
          </a:bodyPr>
          <a:lstStyle/>
          <a:p>
            <a:r>
              <a:rPr lang="en-US" dirty="0"/>
              <a:t>some essential </a:t>
            </a:r>
            <a:r>
              <a:rPr lang="en-US" b="1" dirty="0"/>
              <a:t>characteristics </a:t>
            </a:r>
            <a:r>
              <a:rPr lang="en-US" dirty="0"/>
              <a:t>that identify a PaaS solution: </a:t>
            </a:r>
          </a:p>
          <a:p>
            <a:r>
              <a:rPr lang="en-US" b="1" dirty="0"/>
              <a:t>Runtime framework: </a:t>
            </a:r>
            <a:r>
              <a:rPr lang="en-US" dirty="0"/>
              <a:t>This framework represents the “software stack” of the PaaS model. The runtime framework executes end-user code according to the policies set by the user and the provider. </a:t>
            </a:r>
          </a:p>
          <a:p>
            <a:r>
              <a:rPr lang="en-US" b="1" dirty="0"/>
              <a:t>Abstraction</a:t>
            </a:r>
            <a:r>
              <a:rPr lang="en-US" dirty="0"/>
              <a:t>: PaaS solutions are distinguished by the higher level of abstraction that they provide. In the case of PaaS, the focus is on the applications the cloud must support. </a:t>
            </a:r>
          </a:p>
          <a:p>
            <a:r>
              <a:rPr lang="en-US" b="1" dirty="0"/>
              <a:t>Automation: </a:t>
            </a:r>
            <a:r>
              <a:rPr lang="en-US" dirty="0"/>
              <a:t>PaaS environments automate the process of deploying applications to the infrastructure, scaling them by provisioning additional resources when needed based on SLA. </a:t>
            </a:r>
          </a:p>
          <a:p>
            <a:r>
              <a:rPr lang="en-US" b="1" dirty="0"/>
              <a:t>Cloud services: </a:t>
            </a:r>
            <a:r>
              <a:rPr lang="en-US" dirty="0"/>
              <a:t>PaaS offerings provide developers and architects with services and APIs, helping them to simplify the creation and delivery of elastic and highly available cloud applications.</a:t>
            </a:r>
            <a:endParaRPr lang="en-IN" dirty="0"/>
          </a:p>
          <a:p>
            <a:endParaRPr lang="en-IN" dirty="0"/>
          </a:p>
        </p:txBody>
      </p:sp>
      <p:sp>
        <p:nvSpPr>
          <p:cNvPr id="4" name="Footer Placeholder 3">
            <a:extLst>
              <a:ext uri="{FF2B5EF4-FFF2-40B4-BE49-F238E27FC236}">
                <a16:creationId xmlns:a16="http://schemas.microsoft.com/office/drawing/2014/main" id="{2CA382F2-8748-B98B-2E50-D0C6B0855A61}"/>
              </a:ext>
            </a:extLst>
          </p:cNvPr>
          <p:cNvSpPr>
            <a:spLocks noGrp="1"/>
          </p:cNvSpPr>
          <p:nvPr>
            <p:ph type="ftr" sz="quarter" idx="11"/>
          </p:nvPr>
        </p:nvSpPr>
        <p:spPr>
          <a:xfrm>
            <a:off x="1088136" y="6272784"/>
            <a:ext cx="10058400" cy="365125"/>
          </a:xfrm>
        </p:spPr>
        <p:txBody>
          <a:bodyPr/>
          <a:lstStyle/>
          <a:p>
            <a:r>
              <a:rPr lang="en-US" dirty="0"/>
              <a:t>Cloud Computing : Module 2                                                   										By Namyapriya Dayananda </a:t>
            </a:r>
            <a:endParaRPr lang="en-IN" dirty="0"/>
          </a:p>
        </p:txBody>
      </p:sp>
      <p:sp>
        <p:nvSpPr>
          <p:cNvPr id="7" name="Title 1">
            <a:extLst>
              <a:ext uri="{FF2B5EF4-FFF2-40B4-BE49-F238E27FC236}">
                <a16:creationId xmlns:a16="http://schemas.microsoft.com/office/drawing/2014/main" id="{78B652F7-D51C-79CC-1965-8F3989F006EB}"/>
              </a:ext>
            </a:extLst>
          </p:cNvPr>
          <p:cNvSpPr>
            <a:spLocks noGrp="1"/>
          </p:cNvSpPr>
          <p:nvPr>
            <p:ph type="title"/>
          </p:nvPr>
        </p:nvSpPr>
        <p:spPr>
          <a:xfrm>
            <a:off x="1066800" y="220091"/>
            <a:ext cx="10058400" cy="840082"/>
          </a:xfrm>
        </p:spPr>
        <p:txBody>
          <a:bodyPr>
            <a:normAutofit/>
          </a:bodyPr>
          <a:lstStyle/>
          <a:p>
            <a:r>
              <a:rPr lang="en-IN" sz="4800" dirty="0"/>
              <a:t>PLATFORM AS A SERVICE REFERENCE MODEL</a:t>
            </a:r>
          </a:p>
        </p:txBody>
      </p:sp>
      <p:sp>
        <p:nvSpPr>
          <p:cNvPr id="2" name="Slide Number Placeholder 1">
            <a:extLst>
              <a:ext uri="{FF2B5EF4-FFF2-40B4-BE49-F238E27FC236}">
                <a16:creationId xmlns:a16="http://schemas.microsoft.com/office/drawing/2014/main" id="{7E9449F6-C778-E0E2-DC91-EF3139F715CC}"/>
              </a:ext>
            </a:extLst>
          </p:cNvPr>
          <p:cNvSpPr>
            <a:spLocks noGrp="1"/>
          </p:cNvSpPr>
          <p:nvPr>
            <p:ph type="sldNum" sz="quarter" idx="12"/>
          </p:nvPr>
        </p:nvSpPr>
        <p:spPr/>
        <p:txBody>
          <a:bodyPr/>
          <a:lstStyle/>
          <a:p>
            <a:fld id="{FDD49B80-2C23-4642-912C-4D9452B5B880}" type="slidenum">
              <a:rPr lang="en-IN" smtClean="0"/>
              <a:t>19</a:t>
            </a:fld>
            <a:endParaRPr lang="en-IN"/>
          </a:p>
        </p:txBody>
      </p:sp>
    </p:spTree>
    <p:extLst>
      <p:ext uri="{BB962C8B-B14F-4D97-AF65-F5344CB8AC3E}">
        <p14:creationId xmlns:p14="http://schemas.microsoft.com/office/powerpoint/2010/main" val="265453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9728542-8FE7-D364-5E19-115BBD246CCF}"/>
              </a:ext>
            </a:extLst>
          </p:cNvPr>
          <p:cNvSpPr txBox="1">
            <a:spLocks/>
          </p:cNvSpPr>
          <p:nvPr/>
        </p:nvSpPr>
        <p:spPr>
          <a:xfrm>
            <a:off x="1051560" y="1432223"/>
            <a:ext cx="9966960" cy="3035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6000" dirty="0"/>
              <a:t>Part 1</a:t>
            </a:r>
          </a:p>
          <a:p>
            <a:pPr algn="ctr"/>
            <a:r>
              <a:rPr lang="en-IN" sz="6000" dirty="0"/>
              <a:t>CLOUD COMPUTING ARCHITECTURE</a:t>
            </a:r>
          </a:p>
        </p:txBody>
      </p:sp>
      <p:sp>
        <p:nvSpPr>
          <p:cNvPr id="2" name="Footer Placeholder 3">
            <a:extLst>
              <a:ext uri="{FF2B5EF4-FFF2-40B4-BE49-F238E27FC236}">
                <a16:creationId xmlns:a16="http://schemas.microsoft.com/office/drawing/2014/main" id="{94058BCE-DEA7-6A48-5D8D-7DDA57F6AB23}"/>
              </a:ext>
            </a:extLst>
          </p:cNvPr>
          <p:cNvSpPr>
            <a:spLocks noGrp="1"/>
          </p:cNvSpPr>
          <p:nvPr>
            <p:ph type="ftr" sz="quarter" idx="11"/>
          </p:nvPr>
        </p:nvSpPr>
        <p:spPr>
          <a:xfrm>
            <a:off x="1088136" y="6272784"/>
            <a:ext cx="10202716" cy="365125"/>
          </a:xfrm>
        </p:spPr>
        <p:txBody>
          <a:bodyPr/>
          <a:lstStyle/>
          <a:p>
            <a:r>
              <a:rPr lang="en-US" dirty="0"/>
              <a:t>Cloud Computing : Module 2                                                   										By Namyapriya Dayananda </a:t>
            </a:r>
            <a:endParaRPr lang="en-IN" dirty="0"/>
          </a:p>
        </p:txBody>
      </p:sp>
      <p:sp>
        <p:nvSpPr>
          <p:cNvPr id="3" name="Slide Number Placeholder 2">
            <a:extLst>
              <a:ext uri="{FF2B5EF4-FFF2-40B4-BE49-F238E27FC236}">
                <a16:creationId xmlns:a16="http://schemas.microsoft.com/office/drawing/2014/main" id="{C5F10435-5BB5-3A31-2632-8EA3091D8A1E}"/>
              </a:ext>
            </a:extLst>
          </p:cNvPr>
          <p:cNvSpPr>
            <a:spLocks noGrp="1"/>
          </p:cNvSpPr>
          <p:nvPr>
            <p:ph type="sldNum" sz="quarter" idx="12"/>
          </p:nvPr>
        </p:nvSpPr>
        <p:spPr/>
        <p:txBody>
          <a:bodyPr/>
          <a:lstStyle/>
          <a:p>
            <a:fld id="{FDD49B80-2C23-4642-912C-4D9452B5B880}" type="slidenum">
              <a:rPr lang="en-IN" smtClean="0"/>
              <a:t>2</a:t>
            </a:fld>
            <a:endParaRPr lang="en-IN"/>
          </a:p>
        </p:txBody>
      </p:sp>
    </p:spTree>
    <p:extLst>
      <p:ext uri="{BB962C8B-B14F-4D97-AF65-F5344CB8AC3E}">
        <p14:creationId xmlns:p14="http://schemas.microsoft.com/office/powerpoint/2010/main" val="1809910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BC5300-6A4B-487E-15CB-4E7241C93FD6}"/>
              </a:ext>
            </a:extLst>
          </p:cNvPr>
          <p:cNvSpPr>
            <a:spLocks noGrp="1"/>
          </p:cNvSpPr>
          <p:nvPr>
            <p:ph idx="1"/>
          </p:nvPr>
        </p:nvSpPr>
        <p:spPr>
          <a:xfrm>
            <a:off x="1069848" y="1232452"/>
            <a:ext cx="10058400" cy="4939748"/>
          </a:xfrm>
        </p:spPr>
        <p:txBody>
          <a:bodyPr/>
          <a:lstStyle/>
          <a:p>
            <a:pPr algn="just"/>
            <a:r>
              <a:rPr lang="en-US" dirty="0"/>
              <a:t>Software-as-a-Service (SaaS) is a software delivery model that provides access to applications through the Internet as a Web-based service. </a:t>
            </a:r>
          </a:p>
          <a:p>
            <a:pPr algn="just"/>
            <a:r>
              <a:rPr lang="en-US" dirty="0"/>
              <a:t>It provides a means to free users from complex hardware and software management by offloading such tasks to third parties, which build applications accessible to multiple users through a Web browser. </a:t>
            </a:r>
          </a:p>
          <a:p>
            <a:pPr algn="just"/>
            <a:r>
              <a:rPr lang="en-US" dirty="0"/>
              <a:t>customers neither need install anything on their premises nor have to pay considerable up-front costs to purchase the software and the required licenses </a:t>
            </a:r>
          </a:p>
          <a:p>
            <a:pPr algn="just"/>
            <a:r>
              <a:rPr lang="en-US" dirty="0"/>
              <a:t>SaaS as a “one-to-many” software delivery model, whereby an application is shared across multiple users </a:t>
            </a:r>
          </a:p>
          <a:p>
            <a:pPr algn="just"/>
            <a:r>
              <a:rPr lang="en-US" dirty="0"/>
              <a:t>Multitenancy, optimizing resources by sharing the costs</a:t>
            </a:r>
            <a:endParaRPr lang="en-IN" dirty="0"/>
          </a:p>
        </p:txBody>
      </p:sp>
      <p:sp>
        <p:nvSpPr>
          <p:cNvPr id="4" name="Footer Placeholder 3">
            <a:extLst>
              <a:ext uri="{FF2B5EF4-FFF2-40B4-BE49-F238E27FC236}">
                <a16:creationId xmlns:a16="http://schemas.microsoft.com/office/drawing/2014/main" id="{49BB037B-3118-1EA3-8EDE-AADE79409953}"/>
              </a:ext>
            </a:extLst>
          </p:cNvPr>
          <p:cNvSpPr>
            <a:spLocks noGrp="1"/>
          </p:cNvSpPr>
          <p:nvPr>
            <p:ph type="ftr" sz="quarter" idx="11"/>
          </p:nvPr>
        </p:nvSpPr>
        <p:spPr>
          <a:xfrm>
            <a:off x="1088136" y="6272784"/>
            <a:ext cx="10037064" cy="365125"/>
          </a:xfrm>
        </p:spPr>
        <p:txBody>
          <a:bodyPr/>
          <a:lstStyle/>
          <a:p>
            <a:r>
              <a:rPr lang="en-US" dirty="0"/>
              <a:t>Cloud Computing : Module 2                                                   										By Namyapriya Dayananda </a:t>
            </a:r>
            <a:endParaRPr lang="en-IN" dirty="0"/>
          </a:p>
        </p:txBody>
      </p:sp>
      <p:sp>
        <p:nvSpPr>
          <p:cNvPr id="5" name="Title 1">
            <a:extLst>
              <a:ext uri="{FF2B5EF4-FFF2-40B4-BE49-F238E27FC236}">
                <a16:creationId xmlns:a16="http://schemas.microsoft.com/office/drawing/2014/main" id="{260317A9-C5FA-51C4-6B95-D6247ED0B278}"/>
              </a:ext>
            </a:extLst>
          </p:cNvPr>
          <p:cNvSpPr txBox="1">
            <a:spLocks/>
          </p:cNvSpPr>
          <p:nvPr/>
        </p:nvSpPr>
        <p:spPr>
          <a:xfrm>
            <a:off x="1066800" y="220091"/>
            <a:ext cx="10058400" cy="8400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IN" dirty="0"/>
              <a:t>SOFTWARE AS A SERVICE</a:t>
            </a:r>
          </a:p>
        </p:txBody>
      </p:sp>
      <p:sp>
        <p:nvSpPr>
          <p:cNvPr id="2" name="Slide Number Placeholder 1">
            <a:extLst>
              <a:ext uri="{FF2B5EF4-FFF2-40B4-BE49-F238E27FC236}">
                <a16:creationId xmlns:a16="http://schemas.microsoft.com/office/drawing/2014/main" id="{77799724-E1CE-B13D-849A-259A2C0F4A4F}"/>
              </a:ext>
            </a:extLst>
          </p:cNvPr>
          <p:cNvSpPr>
            <a:spLocks noGrp="1"/>
          </p:cNvSpPr>
          <p:nvPr>
            <p:ph type="sldNum" sz="quarter" idx="12"/>
          </p:nvPr>
        </p:nvSpPr>
        <p:spPr/>
        <p:txBody>
          <a:bodyPr/>
          <a:lstStyle/>
          <a:p>
            <a:fld id="{FDD49B80-2C23-4642-912C-4D9452B5B880}" type="slidenum">
              <a:rPr lang="en-IN" smtClean="0"/>
              <a:t>20</a:t>
            </a:fld>
            <a:endParaRPr lang="en-IN"/>
          </a:p>
        </p:txBody>
      </p:sp>
    </p:spTree>
    <p:extLst>
      <p:ext uri="{BB962C8B-B14F-4D97-AF65-F5344CB8AC3E}">
        <p14:creationId xmlns:p14="http://schemas.microsoft.com/office/powerpoint/2010/main" val="1931618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40C09-FB95-76B3-A32A-13D4F0DDB642}"/>
              </a:ext>
            </a:extLst>
          </p:cNvPr>
          <p:cNvSpPr>
            <a:spLocks noGrp="1"/>
          </p:cNvSpPr>
          <p:nvPr>
            <p:ph type="title"/>
          </p:nvPr>
        </p:nvSpPr>
        <p:spPr/>
        <p:txBody>
          <a:bodyPr>
            <a:normAutofit/>
          </a:bodyPr>
          <a:lstStyle/>
          <a:p>
            <a:r>
              <a:rPr lang="en-US" sz="4400" dirty="0"/>
              <a:t>According to Software Information &amp; Industry Association (SIIA) </a:t>
            </a:r>
            <a:endParaRPr lang="en-IN" sz="4400" dirty="0"/>
          </a:p>
        </p:txBody>
      </p:sp>
      <p:sp>
        <p:nvSpPr>
          <p:cNvPr id="3" name="Content Placeholder 2">
            <a:extLst>
              <a:ext uri="{FF2B5EF4-FFF2-40B4-BE49-F238E27FC236}">
                <a16:creationId xmlns:a16="http://schemas.microsoft.com/office/drawing/2014/main" id="{00CF80DF-1D97-9D13-E926-2DF5EB8714BA}"/>
              </a:ext>
            </a:extLst>
          </p:cNvPr>
          <p:cNvSpPr>
            <a:spLocks noGrp="1"/>
          </p:cNvSpPr>
          <p:nvPr>
            <p:ph idx="1"/>
          </p:nvPr>
        </p:nvSpPr>
        <p:spPr>
          <a:xfrm>
            <a:off x="1069848" y="2093976"/>
            <a:ext cx="10058400" cy="4078224"/>
          </a:xfrm>
        </p:spPr>
        <p:txBody>
          <a:bodyPr>
            <a:normAutofit/>
          </a:bodyPr>
          <a:lstStyle/>
          <a:p>
            <a:pPr algn="just"/>
            <a:r>
              <a:rPr lang="en-US" sz="2400" dirty="0"/>
              <a:t>In the software as a service model, the application, or service, is deployed from a centralized datacenter across a network— Internet, Intranet, LAN, or VPN—providing access and use on a recurring fee basis. </a:t>
            </a:r>
          </a:p>
          <a:p>
            <a:pPr algn="just"/>
            <a:r>
              <a:rPr lang="en-US" sz="2400" dirty="0"/>
              <a:t>Users “rent,” “subscribe to,” “are assigned,” or “are granted access to” the applications from a central provider. Business models vary according to the level to which the software is streamlined, to lower price and increase efficiency, or value-added through customization to further improve digitized business processes.</a:t>
            </a:r>
            <a:endParaRPr lang="en-IN" sz="2400" dirty="0"/>
          </a:p>
        </p:txBody>
      </p:sp>
      <p:sp>
        <p:nvSpPr>
          <p:cNvPr id="4" name="Footer Placeholder 3">
            <a:extLst>
              <a:ext uri="{FF2B5EF4-FFF2-40B4-BE49-F238E27FC236}">
                <a16:creationId xmlns:a16="http://schemas.microsoft.com/office/drawing/2014/main" id="{2B982603-D760-F917-E92A-866CB9D19D4C}"/>
              </a:ext>
            </a:extLst>
          </p:cNvPr>
          <p:cNvSpPr>
            <a:spLocks noGrp="1"/>
          </p:cNvSpPr>
          <p:nvPr>
            <p:ph type="ftr" sz="quarter" idx="11"/>
          </p:nvPr>
        </p:nvSpPr>
        <p:spPr>
          <a:xfrm>
            <a:off x="1088136" y="6272784"/>
            <a:ext cx="10176212"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A91766C2-B9CF-8366-2391-E187B6C0D3AE}"/>
              </a:ext>
            </a:extLst>
          </p:cNvPr>
          <p:cNvSpPr>
            <a:spLocks noGrp="1"/>
          </p:cNvSpPr>
          <p:nvPr>
            <p:ph type="sldNum" sz="quarter" idx="12"/>
          </p:nvPr>
        </p:nvSpPr>
        <p:spPr/>
        <p:txBody>
          <a:bodyPr/>
          <a:lstStyle/>
          <a:p>
            <a:fld id="{FDD49B80-2C23-4642-912C-4D9452B5B880}" type="slidenum">
              <a:rPr lang="en-IN" smtClean="0"/>
              <a:t>21</a:t>
            </a:fld>
            <a:endParaRPr lang="en-IN"/>
          </a:p>
        </p:txBody>
      </p:sp>
    </p:spTree>
    <p:extLst>
      <p:ext uri="{BB962C8B-B14F-4D97-AF65-F5344CB8AC3E}">
        <p14:creationId xmlns:p14="http://schemas.microsoft.com/office/powerpoint/2010/main" val="1030161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3440-F05B-2C51-EEC4-6FB7CB89179D}"/>
              </a:ext>
            </a:extLst>
          </p:cNvPr>
          <p:cNvSpPr>
            <a:spLocks noGrp="1"/>
          </p:cNvSpPr>
          <p:nvPr>
            <p:ph type="title"/>
          </p:nvPr>
        </p:nvSpPr>
        <p:spPr>
          <a:xfrm>
            <a:off x="1066800" y="220091"/>
            <a:ext cx="10058400" cy="1192696"/>
          </a:xfrm>
        </p:spPr>
        <p:txBody>
          <a:bodyPr/>
          <a:lstStyle/>
          <a:p>
            <a:r>
              <a:rPr lang="en-US" dirty="0"/>
              <a:t>Core characteristics of SaaS for ASP</a:t>
            </a:r>
            <a:endParaRPr lang="en-IN" dirty="0"/>
          </a:p>
        </p:txBody>
      </p:sp>
      <p:sp>
        <p:nvSpPr>
          <p:cNvPr id="3" name="Content Placeholder 2">
            <a:extLst>
              <a:ext uri="{FF2B5EF4-FFF2-40B4-BE49-F238E27FC236}">
                <a16:creationId xmlns:a16="http://schemas.microsoft.com/office/drawing/2014/main" id="{6F6D112F-3C20-FD08-FF0F-E308E2F8414F}"/>
              </a:ext>
            </a:extLst>
          </p:cNvPr>
          <p:cNvSpPr>
            <a:spLocks noGrp="1"/>
          </p:cNvSpPr>
          <p:nvPr>
            <p:ph idx="1"/>
          </p:nvPr>
        </p:nvSpPr>
        <p:spPr>
          <a:xfrm>
            <a:off x="1069848" y="1311965"/>
            <a:ext cx="10058400" cy="4860235"/>
          </a:xfrm>
        </p:spPr>
        <p:txBody>
          <a:bodyPr/>
          <a:lstStyle/>
          <a:p>
            <a:r>
              <a:rPr lang="en-US" dirty="0"/>
              <a:t>The products sold to customer is </a:t>
            </a:r>
            <a:r>
              <a:rPr lang="en-US" b="1" dirty="0"/>
              <a:t>application access </a:t>
            </a:r>
          </a:p>
          <a:p>
            <a:r>
              <a:rPr lang="en-US" dirty="0"/>
              <a:t>The application is </a:t>
            </a:r>
            <a:r>
              <a:rPr lang="en-US" b="1" dirty="0"/>
              <a:t>centrally</a:t>
            </a:r>
            <a:r>
              <a:rPr lang="en-US" dirty="0"/>
              <a:t> managed</a:t>
            </a:r>
          </a:p>
          <a:p>
            <a:r>
              <a:rPr lang="en-US" dirty="0"/>
              <a:t> The service delivered is </a:t>
            </a:r>
            <a:r>
              <a:rPr lang="en-US" b="1" dirty="0"/>
              <a:t>one-to-many</a:t>
            </a:r>
            <a:r>
              <a:rPr lang="en-US" dirty="0"/>
              <a:t> </a:t>
            </a:r>
          </a:p>
          <a:p>
            <a:r>
              <a:rPr lang="en-US" dirty="0"/>
              <a:t>The service delivered is an integrated solution </a:t>
            </a:r>
            <a:r>
              <a:rPr lang="en-US" b="1" dirty="0"/>
              <a:t>delivered on the contract</a:t>
            </a:r>
            <a:r>
              <a:rPr lang="en-US" dirty="0"/>
              <a:t>, which means provided as promised. </a:t>
            </a:r>
          </a:p>
          <a:p>
            <a:r>
              <a:rPr lang="en-US" b="1" dirty="0"/>
              <a:t>Benefits: </a:t>
            </a:r>
          </a:p>
          <a:p>
            <a:r>
              <a:rPr lang="en-US" dirty="0"/>
              <a:t>Software cost reduction, service level improvements </a:t>
            </a:r>
          </a:p>
          <a:p>
            <a:r>
              <a:rPr lang="en-US" dirty="0"/>
              <a:t>Rapid implementation </a:t>
            </a:r>
          </a:p>
          <a:p>
            <a:r>
              <a:rPr lang="en-US" dirty="0"/>
              <a:t>Stand alone and configurable applications </a:t>
            </a:r>
          </a:p>
          <a:p>
            <a:r>
              <a:rPr lang="en-US" dirty="0"/>
              <a:t>Rudimentary applications and data integration </a:t>
            </a:r>
          </a:p>
          <a:p>
            <a:r>
              <a:rPr lang="en-US" dirty="0"/>
              <a:t>Subscription and pay-as-you-go pricing</a:t>
            </a:r>
            <a:endParaRPr lang="en-IN" dirty="0"/>
          </a:p>
        </p:txBody>
      </p:sp>
      <p:sp>
        <p:nvSpPr>
          <p:cNvPr id="4" name="Footer Placeholder 3">
            <a:extLst>
              <a:ext uri="{FF2B5EF4-FFF2-40B4-BE49-F238E27FC236}">
                <a16:creationId xmlns:a16="http://schemas.microsoft.com/office/drawing/2014/main" id="{835D182F-0E45-4BC2-050F-0EEDB264EFCF}"/>
              </a:ext>
            </a:extLst>
          </p:cNvPr>
          <p:cNvSpPr>
            <a:spLocks noGrp="1"/>
          </p:cNvSpPr>
          <p:nvPr>
            <p:ph type="ftr" sz="quarter" idx="11"/>
          </p:nvPr>
        </p:nvSpPr>
        <p:spPr>
          <a:xfrm>
            <a:off x="1088136" y="6272784"/>
            <a:ext cx="10058400"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663EAEB1-D629-7899-8A6D-EC52AA3D9F42}"/>
              </a:ext>
            </a:extLst>
          </p:cNvPr>
          <p:cNvSpPr>
            <a:spLocks noGrp="1"/>
          </p:cNvSpPr>
          <p:nvPr>
            <p:ph type="sldNum" sz="quarter" idx="12"/>
          </p:nvPr>
        </p:nvSpPr>
        <p:spPr/>
        <p:txBody>
          <a:bodyPr/>
          <a:lstStyle/>
          <a:p>
            <a:fld id="{FDD49B80-2C23-4642-912C-4D9452B5B880}" type="slidenum">
              <a:rPr lang="en-IN" smtClean="0"/>
              <a:t>22</a:t>
            </a:fld>
            <a:endParaRPr lang="en-IN"/>
          </a:p>
        </p:txBody>
      </p:sp>
    </p:spTree>
    <p:extLst>
      <p:ext uri="{BB962C8B-B14F-4D97-AF65-F5344CB8AC3E}">
        <p14:creationId xmlns:p14="http://schemas.microsoft.com/office/powerpoint/2010/main" val="2941579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F29C7D-3066-106A-B07F-80E9EEC34925}"/>
              </a:ext>
            </a:extLst>
          </p:cNvPr>
          <p:cNvSpPr>
            <a:spLocks noGrp="1"/>
          </p:cNvSpPr>
          <p:nvPr>
            <p:ph idx="1"/>
          </p:nvPr>
        </p:nvSpPr>
        <p:spPr/>
        <p:txBody>
          <a:bodyPr/>
          <a:lstStyle/>
          <a:p>
            <a:r>
              <a:rPr lang="en-US" dirty="0"/>
              <a:t>Transition into </a:t>
            </a:r>
            <a:r>
              <a:rPr lang="en-US" dirty="0" err="1"/>
              <a:t>Saas</a:t>
            </a:r>
            <a:r>
              <a:rPr lang="en-US" dirty="0"/>
              <a:t> 2.0 </a:t>
            </a:r>
          </a:p>
          <a:p>
            <a:r>
              <a:rPr lang="en-US" dirty="0"/>
              <a:t>Focused on more robust infrastructure and application platform. </a:t>
            </a:r>
          </a:p>
          <a:p>
            <a:r>
              <a:rPr lang="en-US" dirty="0"/>
              <a:t>Changes in software eco system. </a:t>
            </a:r>
          </a:p>
          <a:p>
            <a:r>
              <a:rPr lang="en-US" dirty="0"/>
              <a:t>Can serve different needs – CRM, ERP and social networking. </a:t>
            </a:r>
          </a:p>
          <a:p>
            <a:r>
              <a:rPr lang="en-US" dirty="0"/>
              <a:t>Third party applications enriched the value of extensible and customizable. </a:t>
            </a:r>
          </a:p>
          <a:p>
            <a:r>
              <a:rPr lang="en-US" dirty="0"/>
              <a:t>SaaS applications – Social networking applications like </a:t>
            </a:r>
            <a:r>
              <a:rPr lang="en-US" dirty="0" err="1"/>
              <a:t>Faceboof</a:t>
            </a:r>
            <a:r>
              <a:rPr lang="en-US" dirty="0"/>
              <a:t>, </a:t>
            </a:r>
            <a:r>
              <a:rPr lang="en-US" dirty="0" err="1"/>
              <a:t>Linkedin</a:t>
            </a:r>
            <a:r>
              <a:rPr lang="en-US" dirty="0"/>
              <a:t> etc. </a:t>
            </a:r>
          </a:p>
          <a:p>
            <a:r>
              <a:rPr lang="en-US" dirty="0"/>
              <a:t>Office automation applications. </a:t>
            </a:r>
          </a:p>
          <a:p>
            <a:r>
              <a:rPr lang="en-US" dirty="0"/>
              <a:t>Integration of third party services and sharing of information with others.</a:t>
            </a:r>
            <a:endParaRPr lang="en-IN" dirty="0"/>
          </a:p>
        </p:txBody>
      </p:sp>
      <p:sp>
        <p:nvSpPr>
          <p:cNvPr id="4" name="Footer Placeholder 3">
            <a:extLst>
              <a:ext uri="{FF2B5EF4-FFF2-40B4-BE49-F238E27FC236}">
                <a16:creationId xmlns:a16="http://schemas.microsoft.com/office/drawing/2014/main" id="{EB57ABB6-4D1D-3A8E-E0D2-D2CA2DFDF55C}"/>
              </a:ext>
            </a:extLst>
          </p:cNvPr>
          <p:cNvSpPr>
            <a:spLocks noGrp="1"/>
          </p:cNvSpPr>
          <p:nvPr>
            <p:ph type="ftr" sz="quarter" idx="11"/>
          </p:nvPr>
        </p:nvSpPr>
        <p:spPr>
          <a:xfrm>
            <a:off x="1088136" y="6272784"/>
            <a:ext cx="10037064" cy="365125"/>
          </a:xfrm>
        </p:spPr>
        <p:txBody>
          <a:bodyPr/>
          <a:lstStyle/>
          <a:p>
            <a:r>
              <a:rPr lang="en-US" dirty="0"/>
              <a:t>Cloud Computing : Module 2                                                   										By Namyapriya Dayananda </a:t>
            </a:r>
            <a:endParaRPr lang="en-IN" dirty="0"/>
          </a:p>
        </p:txBody>
      </p:sp>
      <p:sp>
        <p:nvSpPr>
          <p:cNvPr id="5" name="Title 1">
            <a:extLst>
              <a:ext uri="{FF2B5EF4-FFF2-40B4-BE49-F238E27FC236}">
                <a16:creationId xmlns:a16="http://schemas.microsoft.com/office/drawing/2014/main" id="{53D7BB61-A059-9B7D-6F94-BA77AD3F210E}"/>
              </a:ext>
            </a:extLst>
          </p:cNvPr>
          <p:cNvSpPr txBox="1">
            <a:spLocks/>
          </p:cNvSpPr>
          <p:nvPr/>
        </p:nvSpPr>
        <p:spPr>
          <a:xfrm>
            <a:off x="1066800" y="858806"/>
            <a:ext cx="10058400" cy="8400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IN" dirty="0"/>
              <a:t>SOFTWARE AS A SERVICE</a:t>
            </a:r>
          </a:p>
        </p:txBody>
      </p:sp>
      <p:sp>
        <p:nvSpPr>
          <p:cNvPr id="2" name="Slide Number Placeholder 1">
            <a:extLst>
              <a:ext uri="{FF2B5EF4-FFF2-40B4-BE49-F238E27FC236}">
                <a16:creationId xmlns:a16="http://schemas.microsoft.com/office/drawing/2014/main" id="{C82CA71F-EF6D-8139-6F3C-D05B8FE3AF1C}"/>
              </a:ext>
            </a:extLst>
          </p:cNvPr>
          <p:cNvSpPr>
            <a:spLocks noGrp="1"/>
          </p:cNvSpPr>
          <p:nvPr>
            <p:ph type="sldNum" sz="quarter" idx="12"/>
          </p:nvPr>
        </p:nvSpPr>
        <p:spPr/>
        <p:txBody>
          <a:bodyPr/>
          <a:lstStyle/>
          <a:p>
            <a:fld id="{FDD49B80-2C23-4642-912C-4D9452B5B880}" type="slidenum">
              <a:rPr lang="en-IN" smtClean="0"/>
              <a:t>23</a:t>
            </a:fld>
            <a:endParaRPr lang="en-IN"/>
          </a:p>
        </p:txBody>
      </p:sp>
    </p:spTree>
    <p:extLst>
      <p:ext uri="{BB962C8B-B14F-4D97-AF65-F5344CB8AC3E}">
        <p14:creationId xmlns:p14="http://schemas.microsoft.com/office/powerpoint/2010/main" val="980363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13F83-4CF6-FB1A-5F80-D6FDBE340794}"/>
              </a:ext>
            </a:extLst>
          </p:cNvPr>
          <p:cNvSpPr>
            <a:spLocks noGrp="1"/>
          </p:cNvSpPr>
          <p:nvPr>
            <p:ph type="title"/>
          </p:nvPr>
        </p:nvSpPr>
        <p:spPr>
          <a:xfrm>
            <a:off x="1066800" y="220091"/>
            <a:ext cx="10058400" cy="1012864"/>
          </a:xfrm>
        </p:spPr>
        <p:txBody>
          <a:bodyPr/>
          <a:lstStyle/>
          <a:p>
            <a:r>
              <a:rPr lang="en-IN" dirty="0"/>
              <a:t>TYPES OF CLOUDS</a:t>
            </a:r>
          </a:p>
        </p:txBody>
      </p:sp>
      <p:sp>
        <p:nvSpPr>
          <p:cNvPr id="3" name="Content Placeholder 2">
            <a:extLst>
              <a:ext uri="{FF2B5EF4-FFF2-40B4-BE49-F238E27FC236}">
                <a16:creationId xmlns:a16="http://schemas.microsoft.com/office/drawing/2014/main" id="{B73A6745-AD91-A5A7-C466-BBEBDE950483}"/>
              </a:ext>
            </a:extLst>
          </p:cNvPr>
          <p:cNvSpPr>
            <a:spLocks noGrp="1"/>
          </p:cNvSpPr>
          <p:nvPr>
            <p:ph idx="1"/>
          </p:nvPr>
        </p:nvSpPr>
        <p:spPr>
          <a:xfrm>
            <a:off x="1069848" y="1338470"/>
            <a:ext cx="10058400" cy="4833730"/>
          </a:xfrm>
        </p:spPr>
        <p:txBody>
          <a:bodyPr>
            <a:normAutofit/>
          </a:bodyPr>
          <a:lstStyle/>
          <a:p>
            <a:pPr algn="just"/>
            <a:r>
              <a:rPr lang="en-US" sz="2400" b="1" dirty="0"/>
              <a:t>Public clouds: </a:t>
            </a:r>
            <a:r>
              <a:rPr lang="en-US" sz="2400" dirty="0"/>
              <a:t>The cloud is open to the wider public. </a:t>
            </a:r>
          </a:p>
          <a:p>
            <a:pPr algn="just"/>
            <a:r>
              <a:rPr lang="en-US" sz="2400" b="1" dirty="0"/>
              <a:t>Private clouds: </a:t>
            </a:r>
            <a:r>
              <a:rPr lang="en-US" sz="2400" dirty="0"/>
              <a:t>The cloud is implemented within the private premises of an institution and generally made accessible to the members of the institution or a subset of them. </a:t>
            </a:r>
          </a:p>
          <a:p>
            <a:pPr algn="just"/>
            <a:r>
              <a:rPr lang="en-US" sz="2400" b="1" dirty="0"/>
              <a:t>Hybrid or heterogeneous clouds:</a:t>
            </a:r>
            <a:r>
              <a:rPr lang="en-US" sz="2400" dirty="0"/>
              <a:t> The cloud is a combination of the two previous solutions and most likely identifies a private cloud that has been augmented with resources or services hosted in a public cloud.</a:t>
            </a:r>
          </a:p>
          <a:p>
            <a:pPr algn="just"/>
            <a:r>
              <a:rPr lang="en-US" sz="2400" b="1" dirty="0"/>
              <a:t>Community clouds:</a:t>
            </a:r>
            <a:r>
              <a:rPr lang="en-US" sz="2400" dirty="0"/>
              <a:t> The cloud is characterized by a multi-administrative domain involving different deployment models (public, private, and hybrid), and it is specifically designed to address the needs of a specific industry.</a:t>
            </a:r>
            <a:endParaRPr lang="en-IN" sz="2400" dirty="0"/>
          </a:p>
        </p:txBody>
      </p:sp>
      <p:sp>
        <p:nvSpPr>
          <p:cNvPr id="4" name="Footer Placeholder 3">
            <a:extLst>
              <a:ext uri="{FF2B5EF4-FFF2-40B4-BE49-F238E27FC236}">
                <a16:creationId xmlns:a16="http://schemas.microsoft.com/office/drawing/2014/main" id="{705EDA8D-C452-AD8C-A24D-ED7BFCA71476}"/>
              </a:ext>
            </a:extLst>
          </p:cNvPr>
          <p:cNvSpPr>
            <a:spLocks noGrp="1"/>
          </p:cNvSpPr>
          <p:nvPr>
            <p:ph type="ftr" sz="quarter" idx="11"/>
          </p:nvPr>
        </p:nvSpPr>
        <p:spPr>
          <a:xfrm>
            <a:off x="1088136" y="6272784"/>
            <a:ext cx="10058400"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2E920E13-0C96-E897-16A3-B10E04ADD506}"/>
              </a:ext>
            </a:extLst>
          </p:cNvPr>
          <p:cNvSpPr>
            <a:spLocks noGrp="1"/>
          </p:cNvSpPr>
          <p:nvPr>
            <p:ph type="sldNum" sz="quarter" idx="12"/>
          </p:nvPr>
        </p:nvSpPr>
        <p:spPr/>
        <p:txBody>
          <a:bodyPr/>
          <a:lstStyle/>
          <a:p>
            <a:fld id="{FDD49B80-2C23-4642-912C-4D9452B5B880}" type="slidenum">
              <a:rPr lang="en-IN" smtClean="0"/>
              <a:t>24</a:t>
            </a:fld>
            <a:endParaRPr lang="en-IN"/>
          </a:p>
        </p:txBody>
      </p:sp>
    </p:spTree>
    <p:extLst>
      <p:ext uri="{BB962C8B-B14F-4D97-AF65-F5344CB8AC3E}">
        <p14:creationId xmlns:p14="http://schemas.microsoft.com/office/powerpoint/2010/main" val="608392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83B86-FFD1-2A5B-A891-9A9935499C67}"/>
              </a:ext>
            </a:extLst>
          </p:cNvPr>
          <p:cNvSpPr>
            <a:spLocks noGrp="1"/>
          </p:cNvSpPr>
          <p:nvPr>
            <p:ph type="title"/>
          </p:nvPr>
        </p:nvSpPr>
        <p:spPr>
          <a:xfrm>
            <a:off x="1069848" y="220092"/>
            <a:ext cx="10058400" cy="1052118"/>
          </a:xfrm>
        </p:spPr>
        <p:txBody>
          <a:bodyPr/>
          <a:lstStyle/>
          <a:p>
            <a:r>
              <a:rPr lang="en-IN" dirty="0"/>
              <a:t>PUBLIC CLOUD</a:t>
            </a:r>
          </a:p>
        </p:txBody>
      </p:sp>
      <p:sp>
        <p:nvSpPr>
          <p:cNvPr id="3" name="Content Placeholder 2">
            <a:extLst>
              <a:ext uri="{FF2B5EF4-FFF2-40B4-BE49-F238E27FC236}">
                <a16:creationId xmlns:a16="http://schemas.microsoft.com/office/drawing/2014/main" id="{5478E596-698F-0E88-3D5D-C098EDD8202F}"/>
              </a:ext>
            </a:extLst>
          </p:cNvPr>
          <p:cNvSpPr>
            <a:spLocks noGrp="1"/>
          </p:cNvSpPr>
          <p:nvPr>
            <p:ph idx="1"/>
          </p:nvPr>
        </p:nvSpPr>
        <p:spPr>
          <a:xfrm>
            <a:off x="1069848" y="1272210"/>
            <a:ext cx="10058400" cy="4899990"/>
          </a:xfrm>
        </p:spPr>
        <p:txBody>
          <a:bodyPr/>
          <a:lstStyle/>
          <a:p>
            <a:r>
              <a:rPr lang="en-US" dirty="0"/>
              <a:t>They are a realization of canonical view of cloud computing where services offered are made available to anyone, from anywhere and any time through internet. </a:t>
            </a:r>
          </a:p>
          <a:p>
            <a:r>
              <a:rPr lang="en-US" dirty="0"/>
              <a:t>Structural point of view- distributed systems </a:t>
            </a:r>
          </a:p>
          <a:p>
            <a:r>
              <a:rPr lang="en-US" dirty="0"/>
              <a:t>Customer can sign-in with provider, enter credentials </a:t>
            </a:r>
          </a:p>
          <a:p>
            <a:r>
              <a:rPr lang="en-US" dirty="0"/>
              <a:t>Offers solution for minimizing IT infrastructure cost and serves for handling peak load </a:t>
            </a:r>
          </a:p>
          <a:p>
            <a:r>
              <a:rPr lang="en-US" dirty="0"/>
              <a:t>Ability to grow and shrink as per need </a:t>
            </a:r>
            <a:r>
              <a:rPr lang="en-US" dirty="0" err="1"/>
              <a:t>i.e</a:t>
            </a:r>
            <a:r>
              <a:rPr lang="en-US" dirty="0"/>
              <a:t> upsize or downsize </a:t>
            </a:r>
          </a:p>
          <a:p>
            <a:r>
              <a:rPr lang="en-US" dirty="0"/>
              <a:t>Multitenancy, QoS management, bill as per contract </a:t>
            </a:r>
          </a:p>
          <a:p>
            <a:r>
              <a:rPr lang="en-US" dirty="0"/>
              <a:t>Services – infrastructure, platform or applications </a:t>
            </a:r>
          </a:p>
          <a:p>
            <a:r>
              <a:rPr lang="en-US" dirty="0"/>
              <a:t>Composed by geographically dispersed data centers for load balancing, servicing better as per their location. </a:t>
            </a:r>
          </a:p>
          <a:p>
            <a:r>
              <a:rPr lang="en-US" dirty="0"/>
              <a:t>Drawback: Loss of control, security breaches </a:t>
            </a:r>
            <a:endParaRPr lang="en-IN" dirty="0"/>
          </a:p>
        </p:txBody>
      </p:sp>
      <p:sp>
        <p:nvSpPr>
          <p:cNvPr id="4" name="Footer Placeholder 3">
            <a:extLst>
              <a:ext uri="{FF2B5EF4-FFF2-40B4-BE49-F238E27FC236}">
                <a16:creationId xmlns:a16="http://schemas.microsoft.com/office/drawing/2014/main" id="{67AB1BC2-681A-64E7-1528-3FCF8553A519}"/>
              </a:ext>
            </a:extLst>
          </p:cNvPr>
          <p:cNvSpPr>
            <a:spLocks noGrp="1"/>
          </p:cNvSpPr>
          <p:nvPr>
            <p:ph type="ftr" sz="quarter" idx="11"/>
          </p:nvPr>
        </p:nvSpPr>
        <p:spPr>
          <a:xfrm>
            <a:off x="1088136" y="6272784"/>
            <a:ext cx="10058400"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0C4BE3B8-AFFC-A39F-ACD1-1AF12EC7B971}"/>
              </a:ext>
            </a:extLst>
          </p:cNvPr>
          <p:cNvSpPr>
            <a:spLocks noGrp="1"/>
          </p:cNvSpPr>
          <p:nvPr>
            <p:ph type="sldNum" sz="quarter" idx="12"/>
          </p:nvPr>
        </p:nvSpPr>
        <p:spPr/>
        <p:txBody>
          <a:bodyPr/>
          <a:lstStyle/>
          <a:p>
            <a:fld id="{FDD49B80-2C23-4642-912C-4D9452B5B880}" type="slidenum">
              <a:rPr lang="en-IN" smtClean="0"/>
              <a:t>25</a:t>
            </a:fld>
            <a:endParaRPr lang="en-IN"/>
          </a:p>
        </p:txBody>
      </p:sp>
    </p:spTree>
    <p:extLst>
      <p:ext uri="{BB962C8B-B14F-4D97-AF65-F5344CB8AC3E}">
        <p14:creationId xmlns:p14="http://schemas.microsoft.com/office/powerpoint/2010/main" val="1737471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CDF7-06D8-8705-5DEB-83328DFB8339}"/>
              </a:ext>
            </a:extLst>
          </p:cNvPr>
          <p:cNvSpPr>
            <a:spLocks noGrp="1"/>
          </p:cNvSpPr>
          <p:nvPr>
            <p:ph type="title"/>
          </p:nvPr>
        </p:nvSpPr>
        <p:spPr>
          <a:xfrm>
            <a:off x="1088136" y="220091"/>
            <a:ext cx="10058400" cy="906344"/>
          </a:xfrm>
        </p:spPr>
        <p:txBody>
          <a:bodyPr/>
          <a:lstStyle/>
          <a:p>
            <a:r>
              <a:rPr lang="en-IN" dirty="0"/>
              <a:t>PRIVATE CLOUD </a:t>
            </a:r>
          </a:p>
        </p:txBody>
      </p:sp>
      <p:sp>
        <p:nvSpPr>
          <p:cNvPr id="3" name="Content Placeholder 2">
            <a:extLst>
              <a:ext uri="{FF2B5EF4-FFF2-40B4-BE49-F238E27FC236}">
                <a16:creationId xmlns:a16="http://schemas.microsoft.com/office/drawing/2014/main" id="{5A27927B-BDAE-B584-573A-5534BC1FB28B}"/>
              </a:ext>
            </a:extLst>
          </p:cNvPr>
          <p:cNvSpPr>
            <a:spLocks noGrp="1"/>
          </p:cNvSpPr>
          <p:nvPr>
            <p:ph idx="1"/>
          </p:nvPr>
        </p:nvSpPr>
        <p:spPr>
          <a:xfrm>
            <a:off x="1069848" y="1126435"/>
            <a:ext cx="10058400" cy="5045765"/>
          </a:xfrm>
        </p:spPr>
        <p:txBody>
          <a:bodyPr>
            <a:normAutofit/>
          </a:bodyPr>
          <a:lstStyle/>
          <a:p>
            <a:pPr algn="just"/>
            <a:r>
              <a:rPr lang="en-US" sz="2200" dirty="0"/>
              <a:t>Infrastructure implemented within a private premises and able to deliver IT services only to authorized members. </a:t>
            </a:r>
          </a:p>
          <a:p>
            <a:pPr algn="just"/>
            <a:r>
              <a:rPr lang="en-US" sz="2200" dirty="0"/>
              <a:t>Private clouds are virtual distributed systems that rely on a private infrastructure and provide internal users with dynamic provisioning of computing resources. </a:t>
            </a:r>
          </a:p>
          <a:p>
            <a:pPr algn="just"/>
            <a:r>
              <a:rPr lang="en-US" sz="2200" b="1" dirty="0"/>
              <a:t>Key advantages of using a private cloud computing infrastructure: </a:t>
            </a:r>
          </a:p>
          <a:p>
            <a:pPr algn="just"/>
            <a:r>
              <a:rPr lang="en-US" sz="2200" dirty="0"/>
              <a:t>Customer information protection </a:t>
            </a:r>
          </a:p>
          <a:p>
            <a:pPr algn="just"/>
            <a:r>
              <a:rPr lang="en-US" sz="2200" dirty="0"/>
              <a:t>Infrastructure ensuring SLAs </a:t>
            </a:r>
          </a:p>
          <a:p>
            <a:pPr algn="just"/>
            <a:r>
              <a:rPr lang="en-US" sz="2200" dirty="0"/>
              <a:t>Compliance with standard procedures and operations: If organizations are subject to third-party compliance standards, specific procedures have to be put in place when deploying and executing applications.</a:t>
            </a:r>
          </a:p>
          <a:p>
            <a:pPr algn="just"/>
            <a:r>
              <a:rPr lang="en-US" sz="2200" dirty="0"/>
              <a:t>Private clouds can be implemented on more heterogeneous hardware: rely on existing IT infrastructure. </a:t>
            </a:r>
            <a:endParaRPr lang="en-IN" sz="2200" dirty="0"/>
          </a:p>
        </p:txBody>
      </p:sp>
      <p:sp>
        <p:nvSpPr>
          <p:cNvPr id="4" name="Footer Placeholder 3">
            <a:extLst>
              <a:ext uri="{FF2B5EF4-FFF2-40B4-BE49-F238E27FC236}">
                <a16:creationId xmlns:a16="http://schemas.microsoft.com/office/drawing/2014/main" id="{820409AE-ED24-7071-1C90-8D423DCEE671}"/>
              </a:ext>
            </a:extLst>
          </p:cNvPr>
          <p:cNvSpPr>
            <a:spLocks noGrp="1"/>
          </p:cNvSpPr>
          <p:nvPr>
            <p:ph type="ftr" sz="quarter" idx="11"/>
          </p:nvPr>
        </p:nvSpPr>
        <p:spPr>
          <a:xfrm>
            <a:off x="1088136" y="6272784"/>
            <a:ext cx="10040112"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1F486433-F540-E4EA-5322-9C384D3E9990}"/>
              </a:ext>
            </a:extLst>
          </p:cNvPr>
          <p:cNvSpPr>
            <a:spLocks noGrp="1"/>
          </p:cNvSpPr>
          <p:nvPr>
            <p:ph type="sldNum" sz="quarter" idx="12"/>
          </p:nvPr>
        </p:nvSpPr>
        <p:spPr/>
        <p:txBody>
          <a:bodyPr/>
          <a:lstStyle/>
          <a:p>
            <a:fld id="{FDD49B80-2C23-4642-912C-4D9452B5B880}" type="slidenum">
              <a:rPr lang="en-IN" smtClean="0"/>
              <a:t>26</a:t>
            </a:fld>
            <a:endParaRPr lang="en-IN"/>
          </a:p>
        </p:txBody>
      </p:sp>
    </p:spTree>
    <p:extLst>
      <p:ext uri="{BB962C8B-B14F-4D97-AF65-F5344CB8AC3E}">
        <p14:creationId xmlns:p14="http://schemas.microsoft.com/office/powerpoint/2010/main" val="4294007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70CBA-28C0-0F54-B393-213F41F52539}"/>
              </a:ext>
            </a:extLst>
          </p:cNvPr>
          <p:cNvSpPr>
            <a:spLocks noGrp="1"/>
          </p:cNvSpPr>
          <p:nvPr>
            <p:ph type="title"/>
          </p:nvPr>
        </p:nvSpPr>
        <p:spPr>
          <a:xfrm>
            <a:off x="1066800" y="23390"/>
            <a:ext cx="10058400" cy="1209062"/>
          </a:xfrm>
        </p:spPr>
        <p:txBody>
          <a:bodyPr>
            <a:normAutofit/>
          </a:bodyPr>
          <a:lstStyle/>
          <a:p>
            <a:r>
              <a:rPr lang="en-US" sz="3200" dirty="0"/>
              <a:t>Comprehensive view of solutions – private cloud hardware and software stack is shown below</a:t>
            </a:r>
            <a:endParaRPr lang="en-IN" sz="3200" dirty="0"/>
          </a:p>
        </p:txBody>
      </p:sp>
      <p:pic>
        <p:nvPicPr>
          <p:cNvPr id="6" name="Content Placeholder 5">
            <a:extLst>
              <a:ext uri="{FF2B5EF4-FFF2-40B4-BE49-F238E27FC236}">
                <a16:creationId xmlns:a16="http://schemas.microsoft.com/office/drawing/2014/main" id="{1106A486-FCA6-8E67-BC4A-C235A47058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232452"/>
            <a:ext cx="10058399" cy="5040332"/>
          </a:xfrm>
        </p:spPr>
      </p:pic>
      <p:sp>
        <p:nvSpPr>
          <p:cNvPr id="4" name="Footer Placeholder 3">
            <a:extLst>
              <a:ext uri="{FF2B5EF4-FFF2-40B4-BE49-F238E27FC236}">
                <a16:creationId xmlns:a16="http://schemas.microsoft.com/office/drawing/2014/main" id="{4B48284D-6CD1-2457-00E6-9717D0E2B2D7}"/>
              </a:ext>
            </a:extLst>
          </p:cNvPr>
          <p:cNvSpPr>
            <a:spLocks noGrp="1"/>
          </p:cNvSpPr>
          <p:nvPr>
            <p:ph type="ftr" sz="quarter" idx="11"/>
          </p:nvPr>
        </p:nvSpPr>
        <p:spPr>
          <a:xfrm>
            <a:off x="1088135" y="6272784"/>
            <a:ext cx="10037063" cy="365125"/>
          </a:xfrm>
        </p:spPr>
        <p:txBody>
          <a:bodyPr/>
          <a:lstStyle/>
          <a:p>
            <a:r>
              <a:rPr lang="en-US" dirty="0"/>
              <a:t>Cloud Computing : Module 2                                                   										By Namyapriya Dayananda </a:t>
            </a:r>
            <a:endParaRPr lang="en-IN" dirty="0"/>
          </a:p>
        </p:txBody>
      </p:sp>
      <p:sp>
        <p:nvSpPr>
          <p:cNvPr id="3" name="Slide Number Placeholder 2">
            <a:extLst>
              <a:ext uri="{FF2B5EF4-FFF2-40B4-BE49-F238E27FC236}">
                <a16:creationId xmlns:a16="http://schemas.microsoft.com/office/drawing/2014/main" id="{86D4DA51-61AE-A388-57B8-B2855AE279A7}"/>
              </a:ext>
            </a:extLst>
          </p:cNvPr>
          <p:cNvSpPr>
            <a:spLocks noGrp="1"/>
          </p:cNvSpPr>
          <p:nvPr>
            <p:ph type="sldNum" sz="quarter" idx="12"/>
          </p:nvPr>
        </p:nvSpPr>
        <p:spPr/>
        <p:txBody>
          <a:bodyPr/>
          <a:lstStyle/>
          <a:p>
            <a:fld id="{FDD49B80-2C23-4642-912C-4D9452B5B880}" type="slidenum">
              <a:rPr lang="en-IN" smtClean="0"/>
              <a:t>27</a:t>
            </a:fld>
            <a:endParaRPr lang="en-IN"/>
          </a:p>
        </p:txBody>
      </p:sp>
    </p:spTree>
    <p:extLst>
      <p:ext uri="{BB962C8B-B14F-4D97-AF65-F5344CB8AC3E}">
        <p14:creationId xmlns:p14="http://schemas.microsoft.com/office/powerpoint/2010/main" val="3394160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72C87-7A1E-2938-E75D-9B66EC0BCD0F}"/>
              </a:ext>
            </a:extLst>
          </p:cNvPr>
          <p:cNvSpPr>
            <a:spLocks noGrp="1"/>
          </p:cNvSpPr>
          <p:nvPr>
            <p:ph type="title"/>
          </p:nvPr>
        </p:nvSpPr>
        <p:spPr>
          <a:xfrm>
            <a:off x="1069848" y="220092"/>
            <a:ext cx="10058400" cy="1296090"/>
          </a:xfrm>
        </p:spPr>
        <p:txBody>
          <a:bodyPr/>
          <a:lstStyle/>
          <a:p>
            <a:r>
              <a:rPr lang="en-IN" dirty="0"/>
              <a:t>HYBRID CLOUD </a:t>
            </a:r>
          </a:p>
        </p:txBody>
      </p:sp>
      <p:sp>
        <p:nvSpPr>
          <p:cNvPr id="3" name="Content Placeholder 2">
            <a:extLst>
              <a:ext uri="{FF2B5EF4-FFF2-40B4-BE49-F238E27FC236}">
                <a16:creationId xmlns:a16="http://schemas.microsoft.com/office/drawing/2014/main" id="{4319412E-AE83-E465-C4AB-6978E5D3AE39}"/>
              </a:ext>
            </a:extLst>
          </p:cNvPr>
          <p:cNvSpPr>
            <a:spLocks noGrp="1"/>
          </p:cNvSpPr>
          <p:nvPr>
            <p:ph idx="1"/>
          </p:nvPr>
        </p:nvSpPr>
        <p:spPr>
          <a:xfrm>
            <a:off x="1069848" y="1245705"/>
            <a:ext cx="10058400" cy="4926496"/>
          </a:xfrm>
        </p:spPr>
        <p:txBody>
          <a:bodyPr>
            <a:normAutofit/>
          </a:bodyPr>
          <a:lstStyle/>
          <a:p>
            <a:pPr algn="just"/>
            <a:r>
              <a:rPr lang="en-US" dirty="0"/>
              <a:t>A cloud that takes advantage of both public/private clouds that has led to development and diffusion of hybrid cloud. </a:t>
            </a:r>
          </a:p>
          <a:p>
            <a:pPr algn="just"/>
            <a:r>
              <a:rPr lang="en-US" dirty="0"/>
              <a:t>It allows exploiting existing IT infrastructure, sensitive information maintenance within the premises. </a:t>
            </a:r>
          </a:p>
          <a:p>
            <a:pPr algn="just"/>
            <a:r>
              <a:rPr lang="en-US" dirty="0"/>
              <a:t>Naturally growing and shrinking by provisioning external resources and releasing them when needed. </a:t>
            </a:r>
          </a:p>
          <a:p>
            <a:pPr algn="just"/>
            <a:r>
              <a:rPr lang="en-US" dirty="0"/>
              <a:t>Security concerns are limited to the public portion of the cloud. </a:t>
            </a:r>
          </a:p>
          <a:p>
            <a:pPr algn="just"/>
            <a:r>
              <a:rPr lang="en-US" dirty="0"/>
              <a:t>Heterogeneous system can result from a private cloud that integrates additional resources or services from one or more public cloud. </a:t>
            </a:r>
          </a:p>
          <a:p>
            <a:pPr algn="just"/>
            <a:r>
              <a:rPr lang="en-US" dirty="0"/>
              <a:t>Hybrid cloud in general applies to IT infrastructure rather than software services.</a:t>
            </a:r>
          </a:p>
          <a:p>
            <a:pPr algn="just"/>
            <a:r>
              <a:rPr lang="en-US" dirty="0"/>
              <a:t>Hybrid clouds address scalability issues by leveraging external resources for exceeding capacity demand. These resources or services are temporarily leased for the time required and then released. This practice is also known as </a:t>
            </a:r>
            <a:r>
              <a:rPr lang="en-US" b="1" dirty="0" err="1"/>
              <a:t>cloudbursting</a:t>
            </a:r>
            <a:r>
              <a:rPr lang="en-US" dirty="0"/>
              <a:t>.</a:t>
            </a:r>
            <a:endParaRPr lang="en-IN" dirty="0"/>
          </a:p>
        </p:txBody>
      </p:sp>
      <p:sp>
        <p:nvSpPr>
          <p:cNvPr id="4" name="Footer Placeholder 3">
            <a:extLst>
              <a:ext uri="{FF2B5EF4-FFF2-40B4-BE49-F238E27FC236}">
                <a16:creationId xmlns:a16="http://schemas.microsoft.com/office/drawing/2014/main" id="{7B41373F-6805-E2A2-0228-3DDBA9EB6953}"/>
              </a:ext>
            </a:extLst>
          </p:cNvPr>
          <p:cNvSpPr>
            <a:spLocks noGrp="1"/>
          </p:cNvSpPr>
          <p:nvPr>
            <p:ph type="ftr" sz="quarter" idx="11"/>
          </p:nvPr>
        </p:nvSpPr>
        <p:spPr>
          <a:xfrm>
            <a:off x="1088136" y="6272784"/>
            <a:ext cx="10040112"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224E9EF7-74A0-E6BC-4AAC-901C6D50C946}"/>
              </a:ext>
            </a:extLst>
          </p:cNvPr>
          <p:cNvSpPr>
            <a:spLocks noGrp="1"/>
          </p:cNvSpPr>
          <p:nvPr>
            <p:ph type="sldNum" sz="quarter" idx="12"/>
          </p:nvPr>
        </p:nvSpPr>
        <p:spPr/>
        <p:txBody>
          <a:bodyPr/>
          <a:lstStyle/>
          <a:p>
            <a:fld id="{FDD49B80-2C23-4642-912C-4D9452B5B880}" type="slidenum">
              <a:rPr lang="en-IN" smtClean="0"/>
              <a:t>28</a:t>
            </a:fld>
            <a:endParaRPr lang="en-IN"/>
          </a:p>
        </p:txBody>
      </p:sp>
    </p:spTree>
    <p:extLst>
      <p:ext uri="{BB962C8B-B14F-4D97-AF65-F5344CB8AC3E}">
        <p14:creationId xmlns:p14="http://schemas.microsoft.com/office/powerpoint/2010/main" val="160029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D1D7920-CC5B-B4D1-8E06-C2799BB73C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135" y="1099930"/>
            <a:ext cx="10058399" cy="5072270"/>
          </a:xfrm>
        </p:spPr>
      </p:pic>
      <p:sp>
        <p:nvSpPr>
          <p:cNvPr id="4" name="Footer Placeholder 3">
            <a:extLst>
              <a:ext uri="{FF2B5EF4-FFF2-40B4-BE49-F238E27FC236}">
                <a16:creationId xmlns:a16="http://schemas.microsoft.com/office/drawing/2014/main" id="{9F47A806-DBC5-D603-2ABD-03AAF00F01F1}"/>
              </a:ext>
            </a:extLst>
          </p:cNvPr>
          <p:cNvSpPr>
            <a:spLocks noGrp="1"/>
          </p:cNvSpPr>
          <p:nvPr>
            <p:ph type="ftr" sz="quarter" idx="11"/>
          </p:nvPr>
        </p:nvSpPr>
        <p:spPr>
          <a:xfrm>
            <a:off x="1088136" y="6272784"/>
            <a:ext cx="10058398" cy="365125"/>
          </a:xfrm>
        </p:spPr>
        <p:txBody>
          <a:bodyPr/>
          <a:lstStyle/>
          <a:p>
            <a:r>
              <a:rPr lang="en-US" dirty="0"/>
              <a:t>Cloud Computing : Module 2                                                   										By Namyapriya Dayananda </a:t>
            </a:r>
            <a:endParaRPr lang="en-IN" dirty="0"/>
          </a:p>
        </p:txBody>
      </p:sp>
      <p:sp>
        <p:nvSpPr>
          <p:cNvPr id="5" name="Title 1">
            <a:extLst>
              <a:ext uri="{FF2B5EF4-FFF2-40B4-BE49-F238E27FC236}">
                <a16:creationId xmlns:a16="http://schemas.microsoft.com/office/drawing/2014/main" id="{08E0AE49-4F2B-1BDC-6FF6-41D41F927124}"/>
              </a:ext>
            </a:extLst>
          </p:cNvPr>
          <p:cNvSpPr>
            <a:spLocks noGrp="1"/>
          </p:cNvSpPr>
          <p:nvPr>
            <p:ph type="title"/>
          </p:nvPr>
        </p:nvSpPr>
        <p:spPr>
          <a:xfrm>
            <a:off x="1088136" y="37755"/>
            <a:ext cx="10058400" cy="1296090"/>
          </a:xfrm>
        </p:spPr>
        <p:txBody>
          <a:bodyPr/>
          <a:lstStyle/>
          <a:p>
            <a:r>
              <a:rPr lang="en-IN" dirty="0"/>
              <a:t>HYBRID CLOUD </a:t>
            </a:r>
          </a:p>
        </p:txBody>
      </p:sp>
      <p:sp>
        <p:nvSpPr>
          <p:cNvPr id="2" name="Slide Number Placeholder 1">
            <a:extLst>
              <a:ext uri="{FF2B5EF4-FFF2-40B4-BE49-F238E27FC236}">
                <a16:creationId xmlns:a16="http://schemas.microsoft.com/office/drawing/2014/main" id="{1914DDE4-F4EB-FF81-E08E-4A11ABAF28A8}"/>
              </a:ext>
            </a:extLst>
          </p:cNvPr>
          <p:cNvSpPr>
            <a:spLocks noGrp="1"/>
          </p:cNvSpPr>
          <p:nvPr>
            <p:ph type="sldNum" sz="quarter" idx="12"/>
          </p:nvPr>
        </p:nvSpPr>
        <p:spPr/>
        <p:txBody>
          <a:bodyPr/>
          <a:lstStyle/>
          <a:p>
            <a:fld id="{FDD49B80-2C23-4642-912C-4D9452B5B880}" type="slidenum">
              <a:rPr lang="en-IN" smtClean="0"/>
              <a:t>29</a:t>
            </a:fld>
            <a:endParaRPr lang="en-IN"/>
          </a:p>
        </p:txBody>
      </p:sp>
    </p:spTree>
    <p:extLst>
      <p:ext uri="{BB962C8B-B14F-4D97-AF65-F5344CB8AC3E}">
        <p14:creationId xmlns:p14="http://schemas.microsoft.com/office/powerpoint/2010/main" val="2969585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5AE25-5745-78AC-1C12-BCF8CF95A53C}"/>
              </a:ext>
            </a:extLst>
          </p:cNvPr>
          <p:cNvSpPr>
            <a:spLocks noGrp="1"/>
          </p:cNvSpPr>
          <p:nvPr>
            <p:ph type="title"/>
          </p:nvPr>
        </p:nvSpPr>
        <p:spPr/>
        <p:txBody>
          <a:bodyPr/>
          <a:lstStyle/>
          <a:p>
            <a:r>
              <a:rPr lang="en-IN" sz="5400" dirty="0"/>
              <a:t>CLOUD COMPUTING ARCHITECTURE</a:t>
            </a:r>
            <a:endParaRPr lang="en-IN" dirty="0"/>
          </a:p>
        </p:txBody>
      </p:sp>
      <p:sp>
        <p:nvSpPr>
          <p:cNvPr id="3" name="Content Placeholder 2">
            <a:extLst>
              <a:ext uri="{FF2B5EF4-FFF2-40B4-BE49-F238E27FC236}">
                <a16:creationId xmlns:a16="http://schemas.microsoft.com/office/drawing/2014/main" id="{53ABFCD9-6BDD-4BA5-D0C1-6C0930664F2C}"/>
              </a:ext>
            </a:extLst>
          </p:cNvPr>
          <p:cNvSpPr>
            <a:spLocks noGrp="1"/>
          </p:cNvSpPr>
          <p:nvPr>
            <p:ph idx="1"/>
          </p:nvPr>
        </p:nvSpPr>
        <p:spPr/>
        <p:txBody>
          <a:bodyPr/>
          <a:lstStyle/>
          <a:p>
            <a:pPr marL="0" indent="0" algn="just">
              <a:buNone/>
            </a:pPr>
            <a:r>
              <a:rPr lang="en-IN" dirty="0"/>
              <a:t>SYLLABUS : </a:t>
            </a:r>
            <a:r>
              <a:rPr lang="en-US" dirty="0"/>
              <a:t>Cloud Computing Architecture, Introduction, Cloud Reference Model, Architecture, Infrastructure / Hardware as a Service, Platform as a Service, Software as a Service, Types of Clouds, Public Clouds, Private Clouds, Hybrid Clouds, Community Clouds, Economics of the Cloud, Open Challenges, Cloud Definition, Cloud Interoperability and Standards Scalability and Fault Tolerance Security, Trust, and Privacy Organizational Aspects </a:t>
            </a:r>
            <a:endParaRPr lang="en-IN" dirty="0"/>
          </a:p>
        </p:txBody>
      </p:sp>
      <p:sp>
        <p:nvSpPr>
          <p:cNvPr id="5" name="Footer Placeholder 3">
            <a:extLst>
              <a:ext uri="{FF2B5EF4-FFF2-40B4-BE49-F238E27FC236}">
                <a16:creationId xmlns:a16="http://schemas.microsoft.com/office/drawing/2014/main" id="{ED630567-3369-9774-AFF9-2125E336C932}"/>
              </a:ext>
            </a:extLst>
          </p:cNvPr>
          <p:cNvSpPr>
            <a:spLocks noGrp="1"/>
          </p:cNvSpPr>
          <p:nvPr>
            <p:ph type="ftr" sz="quarter" idx="11"/>
          </p:nvPr>
        </p:nvSpPr>
        <p:spPr>
          <a:xfrm>
            <a:off x="1088136" y="6272784"/>
            <a:ext cx="10202716" cy="365125"/>
          </a:xfrm>
        </p:spPr>
        <p:txBody>
          <a:bodyPr/>
          <a:lstStyle/>
          <a:p>
            <a:r>
              <a:rPr lang="en-US" dirty="0"/>
              <a:t>Cloud Computing : Module 2                                                   										By Namyapriya Dayananda </a:t>
            </a:r>
            <a:endParaRPr lang="en-IN" dirty="0"/>
          </a:p>
        </p:txBody>
      </p:sp>
      <p:sp>
        <p:nvSpPr>
          <p:cNvPr id="4" name="Slide Number Placeholder 3">
            <a:extLst>
              <a:ext uri="{FF2B5EF4-FFF2-40B4-BE49-F238E27FC236}">
                <a16:creationId xmlns:a16="http://schemas.microsoft.com/office/drawing/2014/main" id="{F2B9D04F-529A-5F2A-0ECE-7E5FBA9069DB}"/>
              </a:ext>
            </a:extLst>
          </p:cNvPr>
          <p:cNvSpPr>
            <a:spLocks noGrp="1"/>
          </p:cNvSpPr>
          <p:nvPr>
            <p:ph type="sldNum" sz="quarter" idx="12"/>
          </p:nvPr>
        </p:nvSpPr>
        <p:spPr/>
        <p:txBody>
          <a:bodyPr/>
          <a:lstStyle/>
          <a:p>
            <a:fld id="{FDD49B80-2C23-4642-912C-4D9452B5B880}" type="slidenum">
              <a:rPr lang="en-IN" smtClean="0"/>
              <a:t>3</a:t>
            </a:fld>
            <a:endParaRPr lang="en-IN"/>
          </a:p>
        </p:txBody>
      </p:sp>
    </p:spTree>
    <p:extLst>
      <p:ext uri="{BB962C8B-B14F-4D97-AF65-F5344CB8AC3E}">
        <p14:creationId xmlns:p14="http://schemas.microsoft.com/office/powerpoint/2010/main" val="1259048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0E5FB-2C59-2954-76A8-72B0CA706E14}"/>
              </a:ext>
            </a:extLst>
          </p:cNvPr>
          <p:cNvSpPr>
            <a:spLocks noGrp="1"/>
          </p:cNvSpPr>
          <p:nvPr>
            <p:ph type="title"/>
          </p:nvPr>
        </p:nvSpPr>
        <p:spPr>
          <a:xfrm>
            <a:off x="1088135" y="59753"/>
            <a:ext cx="10058400" cy="849757"/>
          </a:xfrm>
        </p:spPr>
        <p:txBody>
          <a:bodyPr>
            <a:normAutofit/>
          </a:bodyPr>
          <a:lstStyle/>
          <a:p>
            <a:r>
              <a:rPr lang="en-IN" dirty="0"/>
              <a:t>COMMUNITY CLOUDS</a:t>
            </a:r>
          </a:p>
        </p:txBody>
      </p:sp>
      <p:sp>
        <p:nvSpPr>
          <p:cNvPr id="3" name="Content Placeholder 2">
            <a:extLst>
              <a:ext uri="{FF2B5EF4-FFF2-40B4-BE49-F238E27FC236}">
                <a16:creationId xmlns:a16="http://schemas.microsoft.com/office/drawing/2014/main" id="{2BE0507B-CF24-C170-132F-1C34FF82896B}"/>
              </a:ext>
            </a:extLst>
          </p:cNvPr>
          <p:cNvSpPr>
            <a:spLocks noGrp="1"/>
          </p:cNvSpPr>
          <p:nvPr>
            <p:ph idx="1"/>
          </p:nvPr>
        </p:nvSpPr>
        <p:spPr>
          <a:xfrm>
            <a:off x="1088135" y="909510"/>
            <a:ext cx="10058400" cy="4918134"/>
          </a:xfrm>
        </p:spPr>
        <p:txBody>
          <a:bodyPr/>
          <a:lstStyle/>
          <a:p>
            <a:pPr algn="just"/>
            <a:r>
              <a:rPr lang="en-US" dirty="0"/>
              <a:t>According to NIST “The infrastructure is shared by several organizations and supports a specific community that has shared concerns (e.g., mission, security requirements, policy, and compliance considerations). It may be managed by the organizations or a third party and may exist on premise or off premise.”</a:t>
            </a:r>
            <a:endParaRPr lang="en-IN" dirty="0"/>
          </a:p>
        </p:txBody>
      </p:sp>
      <p:sp>
        <p:nvSpPr>
          <p:cNvPr id="4" name="Footer Placeholder 3">
            <a:extLst>
              <a:ext uri="{FF2B5EF4-FFF2-40B4-BE49-F238E27FC236}">
                <a16:creationId xmlns:a16="http://schemas.microsoft.com/office/drawing/2014/main" id="{670D146E-780E-D47C-21CF-C32909C52487}"/>
              </a:ext>
            </a:extLst>
          </p:cNvPr>
          <p:cNvSpPr>
            <a:spLocks noGrp="1"/>
          </p:cNvSpPr>
          <p:nvPr>
            <p:ph type="ftr" sz="quarter" idx="11"/>
          </p:nvPr>
        </p:nvSpPr>
        <p:spPr>
          <a:xfrm>
            <a:off x="1088135" y="6272784"/>
            <a:ext cx="10058399" cy="365125"/>
          </a:xfrm>
        </p:spPr>
        <p:txBody>
          <a:bodyPr/>
          <a:lstStyle/>
          <a:p>
            <a:r>
              <a:rPr lang="en-US" dirty="0"/>
              <a:t>Cloud Computing : Module 2                                                   										By Namyapriya Dayananda </a:t>
            </a:r>
            <a:endParaRPr lang="en-IN" dirty="0"/>
          </a:p>
        </p:txBody>
      </p:sp>
      <p:pic>
        <p:nvPicPr>
          <p:cNvPr id="6" name="Picture 5">
            <a:extLst>
              <a:ext uri="{FF2B5EF4-FFF2-40B4-BE49-F238E27FC236}">
                <a16:creationId xmlns:a16="http://schemas.microsoft.com/office/drawing/2014/main" id="{2253F1FC-0D37-C664-CA70-592A16438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134" y="2009724"/>
            <a:ext cx="10058400" cy="4263060"/>
          </a:xfrm>
          <a:prstGeom prst="rect">
            <a:avLst/>
          </a:prstGeom>
        </p:spPr>
      </p:pic>
      <p:sp>
        <p:nvSpPr>
          <p:cNvPr id="5" name="Slide Number Placeholder 4">
            <a:extLst>
              <a:ext uri="{FF2B5EF4-FFF2-40B4-BE49-F238E27FC236}">
                <a16:creationId xmlns:a16="http://schemas.microsoft.com/office/drawing/2014/main" id="{59ED9FD9-69AA-D6D3-D86E-65D1414C974C}"/>
              </a:ext>
            </a:extLst>
          </p:cNvPr>
          <p:cNvSpPr>
            <a:spLocks noGrp="1"/>
          </p:cNvSpPr>
          <p:nvPr>
            <p:ph type="sldNum" sz="quarter" idx="12"/>
          </p:nvPr>
        </p:nvSpPr>
        <p:spPr/>
        <p:txBody>
          <a:bodyPr/>
          <a:lstStyle/>
          <a:p>
            <a:fld id="{FDD49B80-2C23-4642-912C-4D9452B5B880}" type="slidenum">
              <a:rPr lang="en-IN" smtClean="0"/>
              <a:t>30</a:t>
            </a:fld>
            <a:endParaRPr lang="en-IN"/>
          </a:p>
        </p:txBody>
      </p:sp>
    </p:spTree>
    <p:extLst>
      <p:ext uri="{BB962C8B-B14F-4D97-AF65-F5344CB8AC3E}">
        <p14:creationId xmlns:p14="http://schemas.microsoft.com/office/powerpoint/2010/main" val="3863336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DC3BE5-60A3-A399-293A-9A6953A25FA3}"/>
              </a:ext>
            </a:extLst>
          </p:cNvPr>
          <p:cNvSpPr>
            <a:spLocks noGrp="1"/>
          </p:cNvSpPr>
          <p:nvPr>
            <p:ph idx="1"/>
          </p:nvPr>
        </p:nvSpPr>
        <p:spPr>
          <a:xfrm>
            <a:off x="1069848" y="1179443"/>
            <a:ext cx="10058400" cy="4992757"/>
          </a:xfrm>
        </p:spPr>
        <p:txBody>
          <a:bodyPr>
            <a:normAutofit/>
          </a:bodyPr>
          <a:lstStyle/>
          <a:p>
            <a:pPr algn="just"/>
            <a:r>
              <a:rPr lang="en-US" dirty="0"/>
              <a:t>Candidate sectors for community clouds are as follows: </a:t>
            </a:r>
          </a:p>
          <a:p>
            <a:pPr marL="457200" indent="-457200" algn="just">
              <a:buFont typeface="+mj-lt"/>
              <a:buAutoNum type="arabicPeriod"/>
            </a:pPr>
            <a:r>
              <a:rPr lang="en-US" b="1" dirty="0"/>
              <a:t>Media industry </a:t>
            </a:r>
            <a:r>
              <a:rPr lang="en-US" dirty="0"/>
              <a:t>- looking for low-cost, agile, and simple solutions to improve the efficiency of content production </a:t>
            </a:r>
          </a:p>
          <a:p>
            <a:pPr marL="457200" indent="-457200" algn="just">
              <a:buFont typeface="+mj-lt"/>
              <a:buAutoNum type="arabicPeriod"/>
            </a:pPr>
            <a:r>
              <a:rPr lang="en-US" b="1" dirty="0"/>
              <a:t>Healthcare industry: </a:t>
            </a:r>
            <a:r>
              <a:rPr lang="en-US" dirty="0"/>
              <a:t>community clouds can provide a global platform on which to share information and knowledge without revealing sensitive data maintained within the private infrastructure </a:t>
            </a:r>
          </a:p>
          <a:p>
            <a:pPr marL="457200" indent="-457200" algn="just">
              <a:buFont typeface="+mj-lt"/>
              <a:buAutoNum type="arabicPeriod"/>
            </a:pPr>
            <a:r>
              <a:rPr lang="en-US" b="1" dirty="0"/>
              <a:t>Energy and other core industries </a:t>
            </a:r>
            <a:r>
              <a:rPr lang="en-US" dirty="0"/>
              <a:t>- community clouds can bundle the comprehensive set of solutions that together vertically address management, deployment, and orchestration of services and operations </a:t>
            </a:r>
          </a:p>
          <a:p>
            <a:pPr marL="457200" indent="-457200" algn="just">
              <a:buFont typeface="+mj-lt"/>
              <a:buAutoNum type="arabicPeriod"/>
            </a:pPr>
            <a:r>
              <a:rPr lang="en-US" b="1" dirty="0"/>
              <a:t>Public sector </a:t>
            </a:r>
            <a:r>
              <a:rPr lang="en-US" dirty="0"/>
              <a:t>- governmental processes involve several institutions and agencies and are aimed at providing strategic solutions at local, national, and international administrative levels </a:t>
            </a:r>
          </a:p>
          <a:p>
            <a:pPr marL="457200" indent="-457200" algn="just">
              <a:buFont typeface="+mj-lt"/>
              <a:buAutoNum type="arabicPeriod"/>
            </a:pPr>
            <a:r>
              <a:rPr lang="en-US" b="1" dirty="0"/>
              <a:t>Scientific research </a:t>
            </a:r>
            <a:r>
              <a:rPr lang="en-US" dirty="0"/>
              <a:t>- the common interest driving different organizations sharing a large distributed infrastructure is scientific computing</a:t>
            </a:r>
            <a:endParaRPr lang="en-IN" dirty="0"/>
          </a:p>
        </p:txBody>
      </p:sp>
      <p:sp>
        <p:nvSpPr>
          <p:cNvPr id="4" name="Footer Placeholder 3">
            <a:extLst>
              <a:ext uri="{FF2B5EF4-FFF2-40B4-BE49-F238E27FC236}">
                <a16:creationId xmlns:a16="http://schemas.microsoft.com/office/drawing/2014/main" id="{34CECF48-800D-D61B-41F2-D9894BD206AD}"/>
              </a:ext>
            </a:extLst>
          </p:cNvPr>
          <p:cNvSpPr>
            <a:spLocks noGrp="1"/>
          </p:cNvSpPr>
          <p:nvPr>
            <p:ph type="ftr" sz="quarter" idx="11"/>
          </p:nvPr>
        </p:nvSpPr>
        <p:spPr>
          <a:xfrm>
            <a:off x="1088136" y="6272784"/>
            <a:ext cx="10058400" cy="365125"/>
          </a:xfrm>
        </p:spPr>
        <p:txBody>
          <a:bodyPr/>
          <a:lstStyle/>
          <a:p>
            <a:r>
              <a:rPr lang="en-US" dirty="0"/>
              <a:t>Cloud Computing : Module 2                                                   										By Namyapriya Dayananda </a:t>
            </a:r>
            <a:endParaRPr lang="en-IN" dirty="0"/>
          </a:p>
        </p:txBody>
      </p:sp>
      <p:sp>
        <p:nvSpPr>
          <p:cNvPr id="5" name="Title 1">
            <a:extLst>
              <a:ext uri="{FF2B5EF4-FFF2-40B4-BE49-F238E27FC236}">
                <a16:creationId xmlns:a16="http://schemas.microsoft.com/office/drawing/2014/main" id="{543D8BEE-D033-84CA-D7B0-1832FC0B4C35}"/>
              </a:ext>
            </a:extLst>
          </p:cNvPr>
          <p:cNvSpPr>
            <a:spLocks noGrp="1"/>
          </p:cNvSpPr>
          <p:nvPr>
            <p:ph type="title"/>
          </p:nvPr>
        </p:nvSpPr>
        <p:spPr>
          <a:xfrm>
            <a:off x="1066800" y="103188"/>
            <a:ext cx="10058400" cy="798512"/>
          </a:xfrm>
        </p:spPr>
        <p:txBody>
          <a:bodyPr>
            <a:normAutofit fontScale="90000"/>
          </a:bodyPr>
          <a:lstStyle/>
          <a:p>
            <a:r>
              <a:rPr lang="en-IN" dirty="0"/>
              <a:t>COMMUNITY CLOUDS</a:t>
            </a:r>
          </a:p>
        </p:txBody>
      </p:sp>
      <p:sp>
        <p:nvSpPr>
          <p:cNvPr id="2" name="Slide Number Placeholder 1">
            <a:extLst>
              <a:ext uri="{FF2B5EF4-FFF2-40B4-BE49-F238E27FC236}">
                <a16:creationId xmlns:a16="http://schemas.microsoft.com/office/drawing/2014/main" id="{D6BD7584-819C-8BD8-B924-5B12103DCD02}"/>
              </a:ext>
            </a:extLst>
          </p:cNvPr>
          <p:cNvSpPr>
            <a:spLocks noGrp="1"/>
          </p:cNvSpPr>
          <p:nvPr>
            <p:ph type="sldNum" sz="quarter" idx="12"/>
          </p:nvPr>
        </p:nvSpPr>
        <p:spPr/>
        <p:txBody>
          <a:bodyPr/>
          <a:lstStyle/>
          <a:p>
            <a:fld id="{FDD49B80-2C23-4642-912C-4D9452B5B880}" type="slidenum">
              <a:rPr lang="en-IN" smtClean="0"/>
              <a:t>31</a:t>
            </a:fld>
            <a:endParaRPr lang="en-IN"/>
          </a:p>
        </p:txBody>
      </p:sp>
    </p:spTree>
    <p:extLst>
      <p:ext uri="{BB962C8B-B14F-4D97-AF65-F5344CB8AC3E}">
        <p14:creationId xmlns:p14="http://schemas.microsoft.com/office/powerpoint/2010/main" val="1162854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AA7C-A158-16BB-81CB-346E1CAA0FEA}"/>
              </a:ext>
            </a:extLst>
          </p:cNvPr>
          <p:cNvSpPr>
            <a:spLocks noGrp="1"/>
          </p:cNvSpPr>
          <p:nvPr>
            <p:ph type="title"/>
          </p:nvPr>
        </p:nvSpPr>
        <p:spPr>
          <a:xfrm>
            <a:off x="1066800" y="0"/>
            <a:ext cx="10058400" cy="1192696"/>
          </a:xfrm>
        </p:spPr>
        <p:txBody>
          <a:bodyPr/>
          <a:lstStyle/>
          <a:p>
            <a:r>
              <a:rPr lang="en-IN" dirty="0"/>
              <a:t>ECONOMICS OF THE CLOUD </a:t>
            </a:r>
          </a:p>
        </p:txBody>
      </p:sp>
      <p:sp>
        <p:nvSpPr>
          <p:cNvPr id="3" name="Content Placeholder 2">
            <a:extLst>
              <a:ext uri="{FF2B5EF4-FFF2-40B4-BE49-F238E27FC236}">
                <a16:creationId xmlns:a16="http://schemas.microsoft.com/office/drawing/2014/main" id="{3B276AE4-1ABD-4428-89A7-AAA0F844DA05}"/>
              </a:ext>
            </a:extLst>
          </p:cNvPr>
          <p:cNvSpPr>
            <a:spLocks noGrp="1"/>
          </p:cNvSpPr>
          <p:nvPr>
            <p:ph idx="1"/>
          </p:nvPr>
        </p:nvSpPr>
        <p:spPr>
          <a:xfrm>
            <a:off x="1069848" y="1192696"/>
            <a:ext cx="10058400" cy="4979504"/>
          </a:xfrm>
        </p:spPr>
        <p:txBody>
          <a:bodyPr>
            <a:normAutofit/>
          </a:bodyPr>
          <a:lstStyle/>
          <a:p>
            <a:pPr algn="just"/>
            <a:r>
              <a:rPr lang="en-US" sz="2400" dirty="0"/>
              <a:t>Drivers of cloud computing - economy of scale and simplicity of software delivery and its operation. </a:t>
            </a:r>
          </a:p>
          <a:p>
            <a:pPr marL="457200" indent="-457200" algn="just">
              <a:buFont typeface="+mj-lt"/>
              <a:buAutoNum type="arabicPeriod"/>
            </a:pPr>
            <a:r>
              <a:rPr lang="en-US" sz="2400" dirty="0"/>
              <a:t>Reducing the capital costs associated to the IT infrastructure </a:t>
            </a:r>
          </a:p>
          <a:p>
            <a:pPr marL="457200" indent="-457200" algn="just">
              <a:buFont typeface="+mj-lt"/>
              <a:buAutoNum type="arabicPeriod"/>
            </a:pPr>
            <a:r>
              <a:rPr lang="en-US" sz="2400" dirty="0"/>
              <a:t>Eliminating the depreciation or lifetime costs associated with IT capital assets </a:t>
            </a:r>
          </a:p>
          <a:p>
            <a:pPr marL="457200" indent="-457200" algn="just">
              <a:buFont typeface="+mj-lt"/>
              <a:buAutoNum type="arabicPeriod"/>
            </a:pPr>
            <a:r>
              <a:rPr lang="en-US" sz="2400" dirty="0"/>
              <a:t>Replacing software licensing with subscriptions </a:t>
            </a:r>
          </a:p>
          <a:p>
            <a:pPr marL="457200" indent="-457200" algn="just">
              <a:buFont typeface="+mj-lt"/>
              <a:buAutoNum type="arabicPeriod"/>
            </a:pPr>
            <a:r>
              <a:rPr lang="en-US" sz="2400" dirty="0"/>
              <a:t>Cutting the maintenance and administrative costs of IT resources. </a:t>
            </a:r>
          </a:p>
          <a:p>
            <a:pPr algn="just"/>
            <a:r>
              <a:rPr lang="en-US" sz="2400" dirty="0"/>
              <a:t>The amount of cost saving by cloud computing within an enterprise is possible with IT infrastructure, software development, CRM and ERP </a:t>
            </a:r>
            <a:endParaRPr lang="en-IN" sz="2400" dirty="0"/>
          </a:p>
        </p:txBody>
      </p:sp>
      <p:sp>
        <p:nvSpPr>
          <p:cNvPr id="4" name="Footer Placeholder 3">
            <a:extLst>
              <a:ext uri="{FF2B5EF4-FFF2-40B4-BE49-F238E27FC236}">
                <a16:creationId xmlns:a16="http://schemas.microsoft.com/office/drawing/2014/main" id="{5861A6B7-9FF5-7B99-F4AA-BEF9FA66A0AF}"/>
              </a:ext>
            </a:extLst>
          </p:cNvPr>
          <p:cNvSpPr>
            <a:spLocks noGrp="1"/>
          </p:cNvSpPr>
          <p:nvPr>
            <p:ph type="ftr" sz="quarter" idx="11"/>
          </p:nvPr>
        </p:nvSpPr>
        <p:spPr>
          <a:xfrm>
            <a:off x="1088136" y="6272784"/>
            <a:ext cx="10215968"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B8B88036-91E6-090A-0F08-F275D616CC36}"/>
              </a:ext>
            </a:extLst>
          </p:cNvPr>
          <p:cNvSpPr>
            <a:spLocks noGrp="1"/>
          </p:cNvSpPr>
          <p:nvPr>
            <p:ph type="sldNum" sz="quarter" idx="12"/>
          </p:nvPr>
        </p:nvSpPr>
        <p:spPr/>
        <p:txBody>
          <a:bodyPr/>
          <a:lstStyle/>
          <a:p>
            <a:fld id="{FDD49B80-2C23-4642-912C-4D9452B5B880}" type="slidenum">
              <a:rPr lang="en-IN" smtClean="0"/>
              <a:t>32</a:t>
            </a:fld>
            <a:endParaRPr lang="en-IN"/>
          </a:p>
        </p:txBody>
      </p:sp>
    </p:spTree>
    <p:extLst>
      <p:ext uri="{BB962C8B-B14F-4D97-AF65-F5344CB8AC3E}">
        <p14:creationId xmlns:p14="http://schemas.microsoft.com/office/powerpoint/2010/main" val="3216759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6D836-D8C9-6FE3-7094-A6FDECB88446}"/>
              </a:ext>
            </a:extLst>
          </p:cNvPr>
          <p:cNvSpPr>
            <a:spLocks noGrp="1"/>
          </p:cNvSpPr>
          <p:nvPr>
            <p:ph type="title"/>
          </p:nvPr>
        </p:nvSpPr>
        <p:spPr/>
        <p:txBody>
          <a:bodyPr/>
          <a:lstStyle/>
          <a:p>
            <a:r>
              <a:rPr lang="en-IN" dirty="0"/>
              <a:t>ECONOMICS OF THE CLOUD </a:t>
            </a:r>
          </a:p>
        </p:txBody>
      </p:sp>
      <p:sp>
        <p:nvSpPr>
          <p:cNvPr id="3" name="Content Placeholder 2">
            <a:extLst>
              <a:ext uri="{FF2B5EF4-FFF2-40B4-BE49-F238E27FC236}">
                <a16:creationId xmlns:a16="http://schemas.microsoft.com/office/drawing/2014/main" id="{B9010D2A-26FC-1D6E-3712-5516CB9E4B1E}"/>
              </a:ext>
            </a:extLst>
          </p:cNvPr>
          <p:cNvSpPr>
            <a:spLocks noGrp="1"/>
          </p:cNvSpPr>
          <p:nvPr>
            <p:ph idx="1"/>
          </p:nvPr>
        </p:nvSpPr>
        <p:spPr>
          <a:xfrm>
            <a:off x="1069848" y="1828800"/>
            <a:ext cx="10058400" cy="4343400"/>
          </a:xfrm>
        </p:spPr>
        <p:txBody>
          <a:bodyPr/>
          <a:lstStyle/>
          <a:p>
            <a:r>
              <a:rPr lang="en-US" dirty="0"/>
              <a:t>Three different strategies for pricing modeling : </a:t>
            </a:r>
          </a:p>
          <a:p>
            <a:pPr marL="457200" indent="-457200">
              <a:buFont typeface="+mj-lt"/>
              <a:buAutoNum type="arabicPeriod"/>
            </a:pPr>
            <a:r>
              <a:rPr lang="en-US" dirty="0"/>
              <a:t>Tiered pricing: Cloud services are offered in several tiers, each offers a fixed computing specification and SLA at a specific price per unit of time. This model is used by Amazon for pricing the EC2 service. </a:t>
            </a:r>
          </a:p>
          <a:p>
            <a:pPr marL="457200" indent="-457200">
              <a:buFont typeface="+mj-lt"/>
              <a:buAutoNum type="arabicPeriod"/>
            </a:pPr>
            <a:r>
              <a:rPr lang="en-US" dirty="0"/>
              <a:t>Per-unit pricing: It is more suitable for principal source of revenue for the cloud provider is determined in terms of units of specific services. </a:t>
            </a:r>
            <a:r>
              <a:rPr lang="en-US" dirty="0" err="1"/>
              <a:t>GoGrid</a:t>
            </a:r>
            <a:r>
              <a:rPr lang="en-US" dirty="0"/>
              <a:t> makes customers pay according to RAM/hour units for the servers deployed in the </a:t>
            </a:r>
            <a:r>
              <a:rPr lang="en-US" dirty="0" err="1"/>
              <a:t>GoGrid</a:t>
            </a:r>
            <a:r>
              <a:rPr lang="en-US" dirty="0"/>
              <a:t> cloud. </a:t>
            </a:r>
          </a:p>
          <a:p>
            <a:pPr marL="457200" indent="-457200">
              <a:buFont typeface="+mj-lt"/>
              <a:buAutoNum type="arabicPeriod"/>
            </a:pPr>
            <a:r>
              <a:rPr lang="en-US" dirty="0"/>
              <a:t>Subscription-based pricing: This is used by SaaS providers in which users pay a periodic subscription fee for use of the software or the specific component services that are integrated in their applications. </a:t>
            </a:r>
            <a:endParaRPr lang="en-IN" dirty="0"/>
          </a:p>
        </p:txBody>
      </p:sp>
      <p:sp>
        <p:nvSpPr>
          <p:cNvPr id="4" name="Footer Placeholder 3">
            <a:extLst>
              <a:ext uri="{FF2B5EF4-FFF2-40B4-BE49-F238E27FC236}">
                <a16:creationId xmlns:a16="http://schemas.microsoft.com/office/drawing/2014/main" id="{5A6698E0-204C-6F3B-5279-CFA09AD06187}"/>
              </a:ext>
            </a:extLst>
          </p:cNvPr>
          <p:cNvSpPr>
            <a:spLocks noGrp="1"/>
          </p:cNvSpPr>
          <p:nvPr>
            <p:ph type="ftr" sz="quarter" idx="11"/>
          </p:nvPr>
        </p:nvSpPr>
        <p:spPr>
          <a:xfrm>
            <a:off x="1088136" y="6272784"/>
            <a:ext cx="10215968"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203B3754-FDF9-41F7-1C6B-42F1F2B26D0A}"/>
              </a:ext>
            </a:extLst>
          </p:cNvPr>
          <p:cNvSpPr>
            <a:spLocks noGrp="1"/>
          </p:cNvSpPr>
          <p:nvPr>
            <p:ph type="sldNum" sz="quarter" idx="12"/>
          </p:nvPr>
        </p:nvSpPr>
        <p:spPr/>
        <p:txBody>
          <a:bodyPr/>
          <a:lstStyle/>
          <a:p>
            <a:fld id="{FDD49B80-2C23-4642-912C-4D9452B5B880}" type="slidenum">
              <a:rPr lang="en-IN" smtClean="0"/>
              <a:t>33</a:t>
            </a:fld>
            <a:endParaRPr lang="en-IN"/>
          </a:p>
        </p:txBody>
      </p:sp>
    </p:spTree>
    <p:extLst>
      <p:ext uri="{BB962C8B-B14F-4D97-AF65-F5344CB8AC3E}">
        <p14:creationId xmlns:p14="http://schemas.microsoft.com/office/powerpoint/2010/main" val="39926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D28E1-A8C2-6A3C-0E70-CEDB369D35E5}"/>
              </a:ext>
            </a:extLst>
          </p:cNvPr>
          <p:cNvSpPr>
            <a:spLocks noGrp="1"/>
          </p:cNvSpPr>
          <p:nvPr>
            <p:ph type="title"/>
          </p:nvPr>
        </p:nvSpPr>
        <p:spPr>
          <a:xfrm>
            <a:off x="1069848" y="0"/>
            <a:ext cx="10058400" cy="1741468"/>
          </a:xfrm>
        </p:spPr>
        <p:txBody>
          <a:bodyPr/>
          <a:lstStyle/>
          <a:p>
            <a:r>
              <a:rPr lang="en-IN" dirty="0"/>
              <a:t>OPEN CHALLENGES IN CLOUD </a:t>
            </a:r>
          </a:p>
        </p:txBody>
      </p:sp>
      <p:sp>
        <p:nvSpPr>
          <p:cNvPr id="3" name="Content Placeholder 2">
            <a:extLst>
              <a:ext uri="{FF2B5EF4-FFF2-40B4-BE49-F238E27FC236}">
                <a16:creationId xmlns:a16="http://schemas.microsoft.com/office/drawing/2014/main" id="{DDB60DB6-A87C-1BBB-8D2F-751D23498BB5}"/>
              </a:ext>
            </a:extLst>
          </p:cNvPr>
          <p:cNvSpPr>
            <a:spLocks noGrp="1"/>
          </p:cNvSpPr>
          <p:nvPr>
            <p:ph idx="1"/>
          </p:nvPr>
        </p:nvSpPr>
        <p:spPr>
          <a:xfrm>
            <a:off x="1069848" y="1842052"/>
            <a:ext cx="10058400" cy="4330148"/>
          </a:xfrm>
        </p:spPr>
        <p:txBody>
          <a:bodyPr>
            <a:normAutofit fontScale="92500" lnSpcReduction="10000"/>
          </a:bodyPr>
          <a:lstStyle/>
          <a:p>
            <a:pPr marL="457200" indent="-457200">
              <a:buFont typeface="+mj-lt"/>
              <a:buAutoNum type="arabicPeriod"/>
            </a:pPr>
            <a:r>
              <a:rPr lang="en-IN" dirty="0"/>
              <a:t>Cloud definition </a:t>
            </a:r>
          </a:p>
          <a:p>
            <a:pPr lvl="1"/>
            <a:r>
              <a:rPr lang="en-IN" dirty="0"/>
              <a:t>NIST, </a:t>
            </a:r>
            <a:r>
              <a:rPr lang="en-IN" dirty="0" err="1"/>
              <a:t>XaaS</a:t>
            </a:r>
            <a:r>
              <a:rPr lang="en-IN" dirty="0"/>
              <a:t> Concept </a:t>
            </a:r>
          </a:p>
          <a:p>
            <a:pPr marL="342900" indent="-342900">
              <a:buFont typeface="+mj-lt"/>
              <a:buAutoNum type="arabicPeriod"/>
            </a:pPr>
            <a:r>
              <a:rPr lang="en-IN" dirty="0"/>
              <a:t>Cloud interoperability and standards </a:t>
            </a:r>
          </a:p>
          <a:p>
            <a:pPr lvl="1"/>
            <a:r>
              <a:rPr lang="en-IN" dirty="0"/>
              <a:t>Vendor </a:t>
            </a:r>
            <a:r>
              <a:rPr lang="en-IN" dirty="0" err="1"/>
              <a:t>lockin</a:t>
            </a:r>
            <a:r>
              <a:rPr lang="en-IN" dirty="0"/>
              <a:t> </a:t>
            </a:r>
          </a:p>
          <a:p>
            <a:pPr lvl="1"/>
            <a:r>
              <a:rPr lang="en-IN" dirty="0"/>
              <a:t>Cloud Computing Interoperability Forum, Open Cloud Consortium, Open Virtualization format</a:t>
            </a:r>
          </a:p>
          <a:p>
            <a:pPr marL="342900" indent="-342900">
              <a:buFont typeface="+mj-lt"/>
              <a:buAutoNum type="arabicPeriod"/>
            </a:pPr>
            <a:r>
              <a:rPr lang="en-IN" dirty="0"/>
              <a:t>Scalability and fault tolerance </a:t>
            </a:r>
          </a:p>
          <a:p>
            <a:pPr lvl="1"/>
            <a:r>
              <a:rPr lang="en-IN" dirty="0"/>
              <a:t>Scaling beyond in-house limits</a:t>
            </a:r>
          </a:p>
          <a:p>
            <a:pPr marL="342900" indent="-342900">
              <a:buFont typeface="+mj-lt"/>
              <a:buAutoNum type="arabicPeriod"/>
            </a:pPr>
            <a:r>
              <a:rPr lang="en-IN" dirty="0"/>
              <a:t>Security, trust, and privacy </a:t>
            </a:r>
          </a:p>
          <a:p>
            <a:pPr marL="342900" indent="-342900">
              <a:buFont typeface="+mj-lt"/>
              <a:buAutoNum type="arabicPeriod"/>
            </a:pPr>
            <a:r>
              <a:rPr lang="en-IN" dirty="0"/>
              <a:t>Organizational aspects </a:t>
            </a:r>
          </a:p>
          <a:p>
            <a:pPr lvl="1"/>
            <a:r>
              <a:rPr lang="en-IN" dirty="0"/>
              <a:t>New role of IT dept </a:t>
            </a:r>
          </a:p>
          <a:p>
            <a:pPr lvl="1"/>
            <a:r>
              <a:rPr lang="en-IN" dirty="0"/>
              <a:t>How to get compliance</a:t>
            </a:r>
          </a:p>
          <a:p>
            <a:pPr lvl="1"/>
            <a:r>
              <a:rPr lang="en-IN" dirty="0"/>
              <a:t>Implication(Political, legal) –lose control </a:t>
            </a:r>
          </a:p>
          <a:p>
            <a:pPr lvl="1"/>
            <a:r>
              <a:rPr lang="en-IN" dirty="0"/>
              <a:t>Perception of end users</a:t>
            </a:r>
          </a:p>
        </p:txBody>
      </p:sp>
      <p:sp>
        <p:nvSpPr>
          <p:cNvPr id="4" name="Footer Placeholder 3">
            <a:extLst>
              <a:ext uri="{FF2B5EF4-FFF2-40B4-BE49-F238E27FC236}">
                <a16:creationId xmlns:a16="http://schemas.microsoft.com/office/drawing/2014/main" id="{BD6FA26C-F27D-0918-2BAE-D58675DA4C7C}"/>
              </a:ext>
            </a:extLst>
          </p:cNvPr>
          <p:cNvSpPr>
            <a:spLocks noGrp="1"/>
          </p:cNvSpPr>
          <p:nvPr>
            <p:ph type="ftr" sz="quarter" idx="11"/>
          </p:nvPr>
        </p:nvSpPr>
        <p:spPr>
          <a:xfrm>
            <a:off x="1088136" y="6272784"/>
            <a:ext cx="10189464"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7C43050C-9540-1786-6036-7C6CFF0380F1}"/>
              </a:ext>
            </a:extLst>
          </p:cNvPr>
          <p:cNvSpPr>
            <a:spLocks noGrp="1"/>
          </p:cNvSpPr>
          <p:nvPr>
            <p:ph type="sldNum" sz="quarter" idx="12"/>
          </p:nvPr>
        </p:nvSpPr>
        <p:spPr/>
        <p:txBody>
          <a:bodyPr/>
          <a:lstStyle/>
          <a:p>
            <a:fld id="{FDD49B80-2C23-4642-912C-4D9452B5B880}" type="slidenum">
              <a:rPr lang="en-IN" smtClean="0"/>
              <a:t>34</a:t>
            </a:fld>
            <a:endParaRPr lang="en-IN"/>
          </a:p>
        </p:txBody>
      </p:sp>
    </p:spTree>
    <p:extLst>
      <p:ext uri="{BB962C8B-B14F-4D97-AF65-F5344CB8AC3E}">
        <p14:creationId xmlns:p14="http://schemas.microsoft.com/office/powerpoint/2010/main" val="1823651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89002-15F7-19C3-FA13-5781E654ED4D}"/>
              </a:ext>
            </a:extLst>
          </p:cNvPr>
          <p:cNvSpPr>
            <a:spLocks noGrp="1"/>
          </p:cNvSpPr>
          <p:nvPr>
            <p:ph type="title"/>
          </p:nvPr>
        </p:nvSpPr>
        <p:spPr/>
        <p:txBody>
          <a:bodyPr/>
          <a:lstStyle/>
          <a:p>
            <a:r>
              <a:rPr lang="en-IN" dirty="0"/>
              <a:t>ANEKA-CLOUD APPLICATION PLATFORM</a:t>
            </a:r>
          </a:p>
        </p:txBody>
      </p:sp>
      <p:sp>
        <p:nvSpPr>
          <p:cNvPr id="3" name="Content Placeholder 2">
            <a:extLst>
              <a:ext uri="{FF2B5EF4-FFF2-40B4-BE49-F238E27FC236}">
                <a16:creationId xmlns:a16="http://schemas.microsoft.com/office/drawing/2014/main" id="{C6F6AFE7-D50F-C60A-4A09-118C836CBB9F}"/>
              </a:ext>
            </a:extLst>
          </p:cNvPr>
          <p:cNvSpPr>
            <a:spLocks noGrp="1"/>
          </p:cNvSpPr>
          <p:nvPr>
            <p:ph idx="1"/>
          </p:nvPr>
        </p:nvSpPr>
        <p:spPr>
          <a:xfrm>
            <a:off x="1069848" y="2121408"/>
            <a:ext cx="7451300" cy="4050792"/>
          </a:xfrm>
        </p:spPr>
        <p:txBody>
          <a:bodyPr/>
          <a:lstStyle/>
          <a:p>
            <a:pPr algn="just"/>
            <a:r>
              <a:rPr lang="en-US" dirty="0"/>
              <a:t>Aneka is </a:t>
            </a:r>
            <a:r>
              <a:rPr lang="en-US" dirty="0" err="1"/>
              <a:t>Manjrasoft’s</a:t>
            </a:r>
            <a:r>
              <a:rPr lang="en-US" dirty="0"/>
              <a:t> solution for developing, deploying, and managing cloud applications. </a:t>
            </a:r>
          </a:p>
          <a:p>
            <a:pPr algn="just"/>
            <a:r>
              <a:rPr lang="en-US" dirty="0"/>
              <a:t>Aneka consists of as scalable cloud middleware that can be deployed on top of heterogeneous computing resources. </a:t>
            </a:r>
          </a:p>
          <a:p>
            <a:pPr algn="just"/>
            <a:r>
              <a:rPr lang="en-US" dirty="0"/>
              <a:t>offers an extensible collection of services coordinating the execution of applications, helping administrators monitor the status of the cloud, and providing integration with existing cloud technologies. </a:t>
            </a:r>
          </a:p>
          <a:p>
            <a:pPr algn="just"/>
            <a:r>
              <a:rPr lang="en-US" dirty="0"/>
              <a:t>key advantages is its extensible set of application programming interfaces (APIs) associated with different types of programming models—such as Task, Thread, and MapReduce used for developing distributed applications</a:t>
            </a:r>
            <a:endParaRPr lang="en-IN" dirty="0"/>
          </a:p>
        </p:txBody>
      </p:sp>
      <p:sp>
        <p:nvSpPr>
          <p:cNvPr id="4" name="Footer Placeholder 3">
            <a:extLst>
              <a:ext uri="{FF2B5EF4-FFF2-40B4-BE49-F238E27FC236}">
                <a16:creationId xmlns:a16="http://schemas.microsoft.com/office/drawing/2014/main" id="{23A7F8D1-3FB8-A443-F279-5824B6A51D03}"/>
              </a:ext>
            </a:extLst>
          </p:cNvPr>
          <p:cNvSpPr>
            <a:spLocks noGrp="1"/>
          </p:cNvSpPr>
          <p:nvPr>
            <p:ph type="ftr" sz="quarter" idx="11"/>
          </p:nvPr>
        </p:nvSpPr>
        <p:spPr>
          <a:xfrm>
            <a:off x="1088136" y="6272784"/>
            <a:ext cx="10222992" cy="365125"/>
          </a:xfrm>
        </p:spPr>
        <p:txBody>
          <a:bodyPr/>
          <a:lstStyle/>
          <a:p>
            <a:r>
              <a:rPr lang="en-US" dirty="0"/>
              <a:t>Cloud Computing : Module 2                                                   											By Namyapriya Dayananda </a:t>
            </a:r>
            <a:endParaRPr lang="en-IN" dirty="0"/>
          </a:p>
        </p:txBody>
      </p:sp>
      <p:pic>
        <p:nvPicPr>
          <p:cNvPr id="6" name="Picture 5">
            <a:extLst>
              <a:ext uri="{FF2B5EF4-FFF2-40B4-BE49-F238E27FC236}">
                <a16:creationId xmlns:a16="http://schemas.microsoft.com/office/drawing/2014/main" id="{59221874-E8F1-473F-C274-24EF4A2F0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1148" y="1736034"/>
            <a:ext cx="2981739" cy="4436165"/>
          </a:xfrm>
          <a:prstGeom prst="rect">
            <a:avLst/>
          </a:prstGeom>
        </p:spPr>
      </p:pic>
      <p:sp>
        <p:nvSpPr>
          <p:cNvPr id="7" name="Slide Number Placeholder 6">
            <a:extLst>
              <a:ext uri="{FF2B5EF4-FFF2-40B4-BE49-F238E27FC236}">
                <a16:creationId xmlns:a16="http://schemas.microsoft.com/office/drawing/2014/main" id="{6FAFD397-0FB8-7622-B0D0-BF740AC57FB8}"/>
              </a:ext>
            </a:extLst>
          </p:cNvPr>
          <p:cNvSpPr>
            <a:spLocks noGrp="1"/>
          </p:cNvSpPr>
          <p:nvPr>
            <p:ph type="sldNum" sz="quarter" idx="12"/>
          </p:nvPr>
        </p:nvSpPr>
        <p:spPr/>
        <p:txBody>
          <a:bodyPr/>
          <a:lstStyle/>
          <a:p>
            <a:fld id="{FDD49B80-2C23-4642-912C-4D9452B5B880}" type="slidenum">
              <a:rPr lang="en-IN" smtClean="0"/>
              <a:t>35</a:t>
            </a:fld>
            <a:endParaRPr lang="en-IN"/>
          </a:p>
        </p:txBody>
      </p:sp>
    </p:spTree>
    <p:extLst>
      <p:ext uri="{BB962C8B-B14F-4D97-AF65-F5344CB8AC3E}">
        <p14:creationId xmlns:p14="http://schemas.microsoft.com/office/powerpoint/2010/main" val="581467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08D2D-FC9C-B7A7-0050-D71CFAE09A0D}"/>
              </a:ext>
            </a:extLst>
          </p:cNvPr>
          <p:cNvSpPr>
            <a:spLocks noGrp="1"/>
          </p:cNvSpPr>
          <p:nvPr>
            <p:ph type="title"/>
          </p:nvPr>
        </p:nvSpPr>
        <p:spPr>
          <a:xfrm>
            <a:off x="1069848" y="92765"/>
            <a:ext cx="10058400" cy="1099931"/>
          </a:xfrm>
        </p:spPr>
        <p:txBody>
          <a:bodyPr>
            <a:normAutofit/>
          </a:bodyPr>
          <a:lstStyle/>
          <a:p>
            <a:r>
              <a:rPr lang="en-IN" dirty="0"/>
              <a:t>Aneka framework </a:t>
            </a:r>
          </a:p>
        </p:txBody>
      </p:sp>
      <p:pic>
        <p:nvPicPr>
          <p:cNvPr id="7" name="Content Placeholder 6">
            <a:extLst>
              <a:ext uri="{FF2B5EF4-FFF2-40B4-BE49-F238E27FC236}">
                <a16:creationId xmlns:a16="http://schemas.microsoft.com/office/drawing/2014/main" id="{E5189B0A-3AAB-E95B-F076-FBCED52325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1205948"/>
            <a:ext cx="10058400" cy="4979504"/>
          </a:xfrm>
        </p:spPr>
      </p:pic>
      <p:sp>
        <p:nvSpPr>
          <p:cNvPr id="4" name="Footer Placeholder 3">
            <a:extLst>
              <a:ext uri="{FF2B5EF4-FFF2-40B4-BE49-F238E27FC236}">
                <a16:creationId xmlns:a16="http://schemas.microsoft.com/office/drawing/2014/main" id="{6D8CB454-AB24-5467-12A9-55F22D1CE614}"/>
              </a:ext>
            </a:extLst>
          </p:cNvPr>
          <p:cNvSpPr>
            <a:spLocks noGrp="1"/>
          </p:cNvSpPr>
          <p:nvPr>
            <p:ph type="ftr" sz="quarter" idx="11"/>
          </p:nvPr>
        </p:nvSpPr>
        <p:spPr>
          <a:xfrm>
            <a:off x="1088136" y="6272784"/>
            <a:ext cx="10040112"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BD9A6773-CBC5-B26E-CED3-A97E9F251F00}"/>
              </a:ext>
            </a:extLst>
          </p:cNvPr>
          <p:cNvSpPr>
            <a:spLocks noGrp="1"/>
          </p:cNvSpPr>
          <p:nvPr>
            <p:ph type="sldNum" sz="quarter" idx="12"/>
          </p:nvPr>
        </p:nvSpPr>
        <p:spPr/>
        <p:txBody>
          <a:bodyPr/>
          <a:lstStyle/>
          <a:p>
            <a:fld id="{FDD49B80-2C23-4642-912C-4D9452B5B880}" type="slidenum">
              <a:rPr lang="en-IN" smtClean="0"/>
              <a:t>36</a:t>
            </a:fld>
            <a:endParaRPr lang="en-IN"/>
          </a:p>
        </p:txBody>
      </p:sp>
    </p:spTree>
    <p:extLst>
      <p:ext uri="{BB962C8B-B14F-4D97-AF65-F5344CB8AC3E}">
        <p14:creationId xmlns:p14="http://schemas.microsoft.com/office/powerpoint/2010/main" val="2844331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AF2B3-F713-FDBD-BAAD-E758F184C7A8}"/>
              </a:ext>
            </a:extLst>
          </p:cNvPr>
          <p:cNvSpPr>
            <a:spLocks noGrp="1"/>
          </p:cNvSpPr>
          <p:nvPr>
            <p:ph type="title"/>
          </p:nvPr>
        </p:nvSpPr>
        <p:spPr>
          <a:xfrm>
            <a:off x="1066800" y="577900"/>
            <a:ext cx="10058400" cy="924339"/>
          </a:xfrm>
        </p:spPr>
        <p:txBody>
          <a:bodyPr/>
          <a:lstStyle/>
          <a:p>
            <a:r>
              <a:rPr lang="en-IN" dirty="0"/>
              <a:t>ANEKA-CLOUD APPLICATION PLATFORM</a:t>
            </a:r>
          </a:p>
        </p:txBody>
      </p:sp>
      <p:sp>
        <p:nvSpPr>
          <p:cNvPr id="3" name="Content Placeholder 2">
            <a:extLst>
              <a:ext uri="{FF2B5EF4-FFF2-40B4-BE49-F238E27FC236}">
                <a16:creationId xmlns:a16="http://schemas.microsoft.com/office/drawing/2014/main" id="{7CACFAAF-E044-0A4B-3B16-7BC10C7092FF}"/>
              </a:ext>
            </a:extLst>
          </p:cNvPr>
          <p:cNvSpPr>
            <a:spLocks noGrp="1"/>
          </p:cNvSpPr>
          <p:nvPr>
            <p:ph idx="1"/>
          </p:nvPr>
        </p:nvSpPr>
        <p:spPr>
          <a:xfrm>
            <a:off x="1069848" y="1881809"/>
            <a:ext cx="10058400" cy="4290391"/>
          </a:xfrm>
        </p:spPr>
        <p:txBody>
          <a:bodyPr/>
          <a:lstStyle/>
          <a:p>
            <a:pPr algn="just"/>
            <a:r>
              <a:rPr lang="en-US" dirty="0"/>
              <a:t>Aneka is a cloud middleware product that can be deployed on a heterogeneous set of resources: a network of computers, a multicore server, datacenters, virtual cloud infrastructures, or a mixture of these --- Pure SaaS</a:t>
            </a:r>
          </a:p>
          <a:p>
            <a:pPr algn="just"/>
            <a:r>
              <a:rPr lang="en-US" dirty="0"/>
              <a:t> The core infrastructure of the system provides a uniform layer that allows the framework to be deployed over different platforms and operating systems. </a:t>
            </a:r>
          </a:p>
          <a:p>
            <a:pPr algn="just"/>
            <a:r>
              <a:rPr lang="en-US" dirty="0"/>
              <a:t>The physical and virtual resources representing the bare metal of the cloud are managed by the Aneka container, which is installed on each node and constitutes the basic building block of the middleware. </a:t>
            </a:r>
          </a:p>
          <a:p>
            <a:pPr algn="just"/>
            <a:r>
              <a:rPr lang="en-US" dirty="0"/>
              <a:t>A collection of interconnected containers constitute the Aneka Cloud: a single domain in which services are made available to users and developers. </a:t>
            </a:r>
          </a:p>
          <a:p>
            <a:pPr algn="just"/>
            <a:r>
              <a:rPr lang="en-US" dirty="0"/>
              <a:t>The container features three different classes of services: Fabric Services, Foundation Services, Execution Services</a:t>
            </a:r>
            <a:endParaRPr lang="en-IN" dirty="0"/>
          </a:p>
        </p:txBody>
      </p:sp>
      <p:sp>
        <p:nvSpPr>
          <p:cNvPr id="4" name="Footer Placeholder 3">
            <a:extLst>
              <a:ext uri="{FF2B5EF4-FFF2-40B4-BE49-F238E27FC236}">
                <a16:creationId xmlns:a16="http://schemas.microsoft.com/office/drawing/2014/main" id="{C4DF2A27-93BE-A85E-FE3C-11DB7C77A237}"/>
              </a:ext>
            </a:extLst>
          </p:cNvPr>
          <p:cNvSpPr>
            <a:spLocks noGrp="1"/>
          </p:cNvSpPr>
          <p:nvPr>
            <p:ph type="ftr" sz="quarter" idx="11"/>
          </p:nvPr>
        </p:nvSpPr>
        <p:spPr>
          <a:xfrm>
            <a:off x="1088136" y="6272784"/>
            <a:ext cx="10037064"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6C3DC9B4-40DF-F4AC-F067-CD9B8407F208}"/>
              </a:ext>
            </a:extLst>
          </p:cNvPr>
          <p:cNvSpPr>
            <a:spLocks noGrp="1"/>
          </p:cNvSpPr>
          <p:nvPr>
            <p:ph type="sldNum" sz="quarter" idx="12"/>
          </p:nvPr>
        </p:nvSpPr>
        <p:spPr/>
        <p:txBody>
          <a:bodyPr/>
          <a:lstStyle/>
          <a:p>
            <a:fld id="{FDD49B80-2C23-4642-912C-4D9452B5B880}" type="slidenum">
              <a:rPr lang="en-IN" smtClean="0"/>
              <a:t>37</a:t>
            </a:fld>
            <a:endParaRPr lang="en-IN"/>
          </a:p>
        </p:txBody>
      </p:sp>
    </p:spTree>
    <p:extLst>
      <p:ext uri="{BB962C8B-B14F-4D97-AF65-F5344CB8AC3E}">
        <p14:creationId xmlns:p14="http://schemas.microsoft.com/office/powerpoint/2010/main" val="749651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D29F-63EA-1292-A398-512417C59AED}"/>
              </a:ext>
            </a:extLst>
          </p:cNvPr>
          <p:cNvSpPr>
            <a:spLocks noGrp="1"/>
          </p:cNvSpPr>
          <p:nvPr>
            <p:ph type="title"/>
          </p:nvPr>
        </p:nvSpPr>
        <p:spPr/>
        <p:txBody>
          <a:bodyPr/>
          <a:lstStyle/>
          <a:p>
            <a:r>
              <a:rPr lang="en-IN" dirty="0"/>
              <a:t>ANEKA-CLOUD APPLICATION PLATFORM</a:t>
            </a:r>
          </a:p>
        </p:txBody>
      </p:sp>
      <p:sp>
        <p:nvSpPr>
          <p:cNvPr id="3" name="Content Placeholder 2">
            <a:extLst>
              <a:ext uri="{FF2B5EF4-FFF2-40B4-BE49-F238E27FC236}">
                <a16:creationId xmlns:a16="http://schemas.microsoft.com/office/drawing/2014/main" id="{9A01F2B7-AC9D-8BEE-6CEA-F5A23D67181C}"/>
              </a:ext>
            </a:extLst>
          </p:cNvPr>
          <p:cNvSpPr>
            <a:spLocks noGrp="1"/>
          </p:cNvSpPr>
          <p:nvPr>
            <p:ph idx="1"/>
          </p:nvPr>
        </p:nvSpPr>
        <p:spPr/>
        <p:txBody>
          <a:bodyPr/>
          <a:lstStyle/>
          <a:p>
            <a:pPr algn="just"/>
            <a:r>
              <a:rPr lang="en-US" dirty="0"/>
              <a:t>Aneka implements a service-oriented architecture</a:t>
            </a:r>
          </a:p>
          <a:p>
            <a:pPr algn="just"/>
            <a:r>
              <a:rPr lang="en-US" dirty="0"/>
              <a:t> Services operate at container level and provide developers, users, and administrators with all features offered by the framework. </a:t>
            </a:r>
          </a:p>
          <a:p>
            <a:pPr algn="just"/>
            <a:r>
              <a:rPr lang="en-US" dirty="0"/>
              <a:t>The infrastructure allows for the integration of new services or replacement of the existing ones with a different implementation. </a:t>
            </a:r>
          </a:p>
          <a:p>
            <a:pPr algn="just"/>
            <a:r>
              <a:rPr lang="en-US" dirty="0"/>
              <a:t>The framework includes the basic services for infrastructure and node management, application execution, accounting, and system monitoring. </a:t>
            </a:r>
          </a:p>
          <a:p>
            <a:pPr algn="just"/>
            <a:r>
              <a:rPr lang="en-US" dirty="0"/>
              <a:t>A programming model represents a collection of abstractions that developers can use to express distributed applications + the runtime support for a programming model</a:t>
            </a:r>
            <a:endParaRPr lang="en-IN" dirty="0"/>
          </a:p>
        </p:txBody>
      </p:sp>
      <p:sp>
        <p:nvSpPr>
          <p:cNvPr id="4" name="Footer Placeholder 3">
            <a:extLst>
              <a:ext uri="{FF2B5EF4-FFF2-40B4-BE49-F238E27FC236}">
                <a16:creationId xmlns:a16="http://schemas.microsoft.com/office/drawing/2014/main" id="{41893230-9843-5E49-FBEE-496434AB81C4}"/>
              </a:ext>
            </a:extLst>
          </p:cNvPr>
          <p:cNvSpPr>
            <a:spLocks noGrp="1"/>
          </p:cNvSpPr>
          <p:nvPr>
            <p:ph type="ftr" sz="quarter" idx="11"/>
          </p:nvPr>
        </p:nvSpPr>
        <p:spPr>
          <a:xfrm>
            <a:off x="1088136" y="6272784"/>
            <a:ext cx="10058400"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14047C2E-3C69-1496-1181-72486FD77E35}"/>
              </a:ext>
            </a:extLst>
          </p:cNvPr>
          <p:cNvSpPr>
            <a:spLocks noGrp="1"/>
          </p:cNvSpPr>
          <p:nvPr>
            <p:ph type="sldNum" sz="quarter" idx="12"/>
          </p:nvPr>
        </p:nvSpPr>
        <p:spPr/>
        <p:txBody>
          <a:bodyPr/>
          <a:lstStyle/>
          <a:p>
            <a:fld id="{FDD49B80-2C23-4642-912C-4D9452B5B880}" type="slidenum">
              <a:rPr lang="en-IN" smtClean="0"/>
              <a:t>38</a:t>
            </a:fld>
            <a:endParaRPr lang="en-IN"/>
          </a:p>
        </p:txBody>
      </p:sp>
    </p:spTree>
    <p:extLst>
      <p:ext uri="{BB962C8B-B14F-4D97-AF65-F5344CB8AC3E}">
        <p14:creationId xmlns:p14="http://schemas.microsoft.com/office/powerpoint/2010/main" val="778317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77940-EB9B-BBBD-63F5-44327E37606F}"/>
              </a:ext>
            </a:extLst>
          </p:cNvPr>
          <p:cNvSpPr>
            <a:spLocks noGrp="1"/>
          </p:cNvSpPr>
          <p:nvPr>
            <p:ph type="title"/>
          </p:nvPr>
        </p:nvSpPr>
        <p:spPr/>
        <p:txBody>
          <a:bodyPr/>
          <a:lstStyle/>
          <a:p>
            <a:r>
              <a:rPr lang="en-US" dirty="0"/>
              <a:t>Services involved in Aneka Cloud environment</a:t>
            </a:r>
            <a:endParaRPr lang="en-IN" dirty="0"/>
          </a:p>
        </p:txBody>
      </p:sp>
      <p:sp>
        <p:nvSpPr>
          <p:cNvPr id="3" name="Content Placeholder 2">
            <a:extLst>
              <a:ext uri="{FF2B5EF4-FFF2-40B4-BE49-F238E27FC236}">
                <a16:creationId xmlns:a16="http://schemas.microsoft.com/office/drawing/2014/main" id="{FF4D5F28-ABED-F93C-AF62-EB1501DF9331}"/>
              </a:ext>
            </a:extLst>
          </p:cNvPr>
          <p:cNvSpPr>
            <a:spLocks noGrp="1"/>
          </p:cNvSpPr>
          <p:nvPr>
            <p:ph idx="1"/>
          </p:nvPr>
        </p:nvSpPr>
        <p:spPr/>
        <p:txBody>
          <a:bodyPr/>
          <a:lstStyle/>
          <a:p>
            <a:pPr algn="just"/>
            <a:r>
              <a:rPr lang="en-US" b="1" dirty="0"/>
              <a:t>Elasticity and scaling: </a:t>
            </a:r>
            <a:r>
              <a:rPr lang="en-US" dirty="0"/>
              <a:t>dynamically upsizing and downsizing of the infrastructure available for applications</a:t>
            </a:r>
          </a:p>
          <a:p>
            <a:pPr algn="just"/>
            <a:r>
              <a:rPr lang="en-US" dirty="0"/>
              <a:t> </a:t>
            </a:r>
            <a:r>
              <a:rPr lang="en-US" b="1" dirty="0"/>
              <a:t>Runtime management: </a:t>
            </a:r>
            <a:r>
              <a:rPr lang="en-US" dirty="0"/>
              <a:t>The runtime machinery is responsible for keeping the infrastructure up and running and serves as a hosting environment for services </a:t>
            </a:r>
          </a:p>
          <a:p>
            <a:pPr algn="just"/>
            <a:r>
              <a:rPr lang="en-US" b="1" dirty="0"/>
              <a:t>Resource management: </a:t>
            </a:r>
            <a:r>
              <a:rPr lang="en-US" dirty="0"/>
              <a:t>Provides capabilities for reserving nodes for exclusive use by specific applications </a:t>
            </a:r>
          </a:p>
          <a:p>
            <a:pPr algn="just"/>
            <a:r>
              <a:rPr lang="en-US" b="1" dirty="0"/>
              <a:t>Application management: </a:t>
            </a:r>
            <a:r>
              <a:rPr lang="en-US" dirty="0"/>
              <a:t>services include scheduling, execution, monitoring, and storage management </a:t>
            </a:r>
          </a:p>
          <a:p>
            <a:pPr algn="just"/>
            <a:r>
              <a:rPr lang="en-US" b="1" dirty="0"/>
              <a:t>User management: </a:t>
            </a:r>
            <a:r>
              <a:rPr lang="en-US" dirty="0"/>
              <a:t>to define users, groups, and permissions </a:t>
            </a:r>
          </a:p>
          <a:p>
            <a:pPr algn="just"/>
            <a:r>
              <a:rPr lang="en-US" b="1" dirty="0"/>
              <a:t>QoS/SLA management and billing </a:t>
            </a:r>
            <a:endParaRPr lang="en-IN" b="1" dirty="0"/>
          </a:p>
        </p:txBody>
      </p:sp>
      <p:sp>
        <p:nvSpPr>
          <p:cNvPr id="4" name="Footer Placeholder 3">
            <a:extLst>
              <a:ext uri="{FF2B5EF4-FFF2-40B4-BE49-F238E27FC236}">
                <a16:creationId xmlns:a16="http://schemas.microsoft.com/office/drawing/2014/main" id="{3DAE2AC5-6747-93AA-425F-76EE83510219}"/>
              </a:ext>
            </a:extLst>
          </p:cNvPr>
          <p:cNvSpPr>
            <a:spLocks noGrp="1"/>
          </p:cNvSpPr>
          <p:nvPr>
            <p:ph type="ftr" sz="quarter" idx="11"/>
          </p:nvPr>
        </p:nvSpPr>
        <p:spPr>
          <a:xfrm>
            <a:off x="1088135" y="6272784"/>
            <a:ext cx="10058399"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FA287042-CD89-1E2C-9A41-490D85A0FA76}"/>
              </a:ext>
            </a:extLst>
          </p:cNvPr>
          <p:cNvSpPr>
            <a:spLocks noGrp="1"/>
          </p:cNvSpPr>
          <p:nvPr>
            <p:ph type="sldNum" sz="quarter" idx="12"/>
          </p:nvPr>
        </p:nvSpPr>
        <p:spPr/>
        <p:txBody>
          <a:bodyPr/>
          <a:lstStyle/>
          <a:p>
            <a:fld id="{FDD49B80-2C23-4642-912C-4D9452B5B880}" type="slidenum">
              <a:rPr lang="en-IN" smtClean="0"/>
              <a:t>39</a:t>
            </a:fld>
            <a:endParaRPr lang="en-IN"/>
          </a:p>
        </p:txBody>
      </p:sp>
    </p:spTree>
    <p:extLst>
      <p:ext uri="{BB962C8B-B14F-4D97-AF65-F5344CB8AC3E}">
        <p14:creationId xmlns:p14="http://schemas.microsoft.com/office/powerpoint/2010/main" val="1433560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DEFE3-F749-30EB-3748-021DEBEF2B4C}"/>
              </a:ext>
            </a:extLst>
          </p:cNvPr>
          <p:cNvSpPr>
            <a:spLocks noGrp="1"/>
          </p:cNvSpPr>
          <p:nvPr>
            <p:ph type="title"/>
          </p:nvPr>
        </p:nvSpPr>
        <p:spPr/>
        <p:txBody>
          <a:bodyPr/>
          <a:lstStyle/>
          <a:p>
            <a:r>
              <a:rPr lang="en-IN" dirty="0"/>
              <a:t>CLOUD COMPUTING SERVICES CLASSIFICATIONS </a:t>
            </a:r>
          </a:p>
        </p:txBody>
      </p:sp>
      <p:sp>
        <p:nvSpPr>
          <p:cNvPr id="3" name="Content Placeholder 2">
            <a:extLst>
              <a:ext uri="{FF2B5EF4-FFF2-40B4-BE49-F238E27FC236}">
                <a16:creationId xmlns:a16="http://schemas.microsoft.com/office/drawing/2014/main" id="{318896F5-F0A1-55B9-6B45-AC456A905912}"/>
              </a:ext>
            </a:extLst>
          </p:cNvPr>
          <p:cNvSpPr>
            <a:spLocks noGrp="1"/>
          </p:cNvSpPr>
          <p:nvPr>
            <p:ph idx="1"/>
          </p:nvPr>
        </p:nvSpPr>
        <p:spPr/>
        <p:txBody>
          <a:bodyPr>
            <a:normAutofit/>
          </a:bodyPr>
          <a:lstStyle/>
          <a:p>
            <a:pPr algn="just"/>
            <a:r>
              <a:rPr lang="en-US" sz="2400" dirty="0"/>
              <a:t>Utility oriented data centers are the first outcome of cloud computing and they serve as infrastructure through which services are implemented and delivered. </a:t>
            </a:r>
          </a:p>
          <a:p>
            <a:pPr algn="just"/>
            <a:r>
              <a:rPr lang="en-US" sz="2400" dirty="0"/>
              <a:t>Cloud computing is a utility oriented and internet centric way of delivering IT services on demand. </a:t>
            </a:r>
          </a:p>
          <a:p>
            <a:pPr algn="just"/>
            <a:r>
              <a:rPr lang="en-US" sz="2400" dirty="0"/>
              <a:t>These services cover the entire computing stack: from the hardware infrastructure packaged as a set of virtual machines to software services such as development platforms and distributed applications.</a:t>
            </a:r>
            <a:endParaRPr lang="en-IN" sz="2400" dirty="0"/>
          </a:p>
        </p:txBody>
      </p:sp>
      <p:sp>
        <p:nvSpPr>
          <p:cNvPr id="4" name="Footer Placeholder 3">
            <a:extLst>
              <a:ext uri="{FF2B5EF4-FFF2-40B4-BE49-F238E27FC236}">
                <a16:creationId xmlns:a16="http://schemas.microsoft.com/office/drawing/2014/main" id="{5566E9CF-1775-73B6-B494-A1ECF5D70C4D}"/>
              </a:ext>
            </a:extLst>
          </p:cNvPr>
          <p:cNvSpPr>
            <a:spLocks noGrp="1"/>
          </p:cNvSpPr>
          <p:nvPr>
            <p:ph type="ftr" sz="quarter" idx="11"/>
          </p:nvPr>
        </p:nvSpPr>
        <p:spPr>
          <a:xfrm>
            <a:off x="1088136" y="6272784"/>
            <a:ext cx="10202716"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6606CA82-FE44-788C-8718-CF95AAA6883F}"/>
              </a:ext>
            </a:extLst>
          </p:cNvPr>
          <p:cNvSpPr>
            <a:spLocks noGrp="1"/>
          </p:cNvSpPr>
          <p:nvPr>
            <p:ph type="sldNum" sz="quarter" idx="12"/>
          </p:nvPr>
        </p:nvSpPr>
        <p:spPr/>
        <p:txBody>
          <a:bodyPr/>
          <a:lstStyle/>
          <a:p>
            <a:fld id="{FDD49B80-2C23-4642-912C-4D9452B5B880}" type="slidenum">
              <a:rPr lang="en-IN" smtClean="0"/>
              <a:t>4</a:t>
            </a:fld>
            <a:endParaRPr lang="en-IN"/>
          </a:p>
        </p:txBody>
      </p:sp>
    </p:spTree>
    <p:extLst>
      <p:ext uri="{BB962C8B-B14F-4D97-AF65-F5344CB8AC3E}">
        <p14:creationId xmlns:p14="http://schemas.microsoft.com/office/powerpoint/2010/main" val="3970726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6D07-AE73-ED6E-AB50-D3EFEB2FE3BB}"/>
              </a:ext>
            </a:extLst>
          </p:cNvPr>
          <p:cNvSpPr>
            <a:spLocks noGrp="1"/>
          </p:cNvSpPr>
          <p:nvPr>
            <p:ph type="title"/>
          </p:nvPr>
        </p:nvSpPr>
        <p:spPr/>
        <p:txBody>
          <a:bodyPr/>
          <a:lstStyle/>
          <a:p>
            <a:r>
              <a:rPr lang="en-US" dirty="0"/>
              <a:t>ANATOMY OF THE ANEKA CONTAINER</a:t>
            </a:r>
            <a:endParaRPr lang="en-IN" dirty="0"/>
          </a:p>
        </p:txBody>
      </p:sp>
      <p:sp>
        <p:nvSpPr>
          <p:cNvPr id="3" name="Content Placeholder 2">
            <a:extLst>
              <a:ext uri="{FF2B5EF4-FFF2-40B4-BE49-F238E27FC236}">
                <a16:creationId xmlns:a16="http://schemas.microsoft.com/office/drawing/2014/main" id="{5932D03B-9102-1755-EB4A-CE68F27E21AE}"/>
              </a:ext>
            </a:extLst>
          </p:cNvPr>
          <p:cNvSpPr>
            <a:spLocks noGrp="1"/>
          </p:cNvSpPr>
          <p:nvPr>
            <p:ph idx="1"/>
          </p:nvPr>
        </p:nvSpPr>
        <p:spPr>
          <a:xfrm>
            <a:off x="1069848" y="1656522"/>
            <a:ext cx="10058400" cy="4515678"/>
          </a:xfrm>
        </p:spPr>
        <p:txBody>
          <a:bodyPr>
            <a:normAutofit/>
          </a:bodyPr>
          <a:lstStyle/>
          <a:p>
            <a:pPr algn="just"/>
            <a:r>
              <a:rPr lang="en-US" dirty="0"/>
              <a:t>The Aneka container represents the runtime machinery available to services and applications </a:t>
            </a:r>
          </a:p>
          <a:p>
            <a:pPr algn="just"/>
            <a:r>
              <a:rPr lang="en-US" dirty="0"/>
              <a:t>The container, the unit of deployment in Aneka Clouds, is a lightweight software layer designed to host services and interact with the underlying operating system and hardware. </a:t>
            </a:r>
          </a:p>
          <a:p>
            <a:pPr algn="just"/>
            <a:r>
              <a:rPr lang="en-US" dirty="0"/>
              <a:t>Role of the container is to provide a lightweight environment in which to deploy services and some basic capabilities such as communication channels through which it interacts with other nodes in the Aneka Cloud </a:t>
            </a:r>
          </a:p>
          <a:p>
            <a:pPr algn="just"/>
            <a:r>
              <a:rPr lang="en-US" dirty="0"/>
              <a:t>The services installed in the Aneka container can be classified into three major categories:</a:t>
            </a:r>
          </a:p>
          <a:p>
            <a:pPr lvl="1" algn="just"/>
            <a:r>
              <a:rPr lang="en-US" dirty="0"/>
              <a:t> Fabric Services </a:t>
            </a:r>
          </a:p>
          <a:p>
            <a:pPr lvl="1" algn="just"/>
            <a:r>
              <a:rPr lang="en-US" dirty="0"/>
              <a:t>Foundation Services </a:t>
            </a:r>
          </a:p>
          <a:p>
            <a:pPr lvl="1" algn="just"/>
            <a:r>
              <a:rPr lang="en-US" dirty="0"/>
              <a:t>Application Services</a:t>
            </a:r>
            <a:endParaRPr lang="en-IN" dirty="0"/>
          </a:p>
        </p:txBody>
      </p:sp>
      <p:sp>
        <p:nvSpPr>
          <p:cNvPr id="4" name="Footer Placeholder 3">
            <a:extLst>
              <a:ext uri="{FF2B5EF4-FFF2-40B4-BE49-F238E27FC236}">
                <a16:creationId xmlns:a16="http://schemas.microsoft.com/office/drawing/2014/main" id="{0F2B3BF0-C7E9-AAA3-A218-36C9FC8D3081}"/>
              </a:ext>
            </a:extLst>
          </p:cNvPr>
          <p:cNvSpPr>
            <a:spLocks noGrp="1"/>
          </p:cNvSpPr>
          <p:nvPr>
            <p:ph type="ftr" sz="quarter" idx="11"/>
          </p:nvPr>
        </p:nvSpPr>
        <p:spPr>
          <a:xfrm>
            <a:off x="1088136" y="6272784"/>
            <a:ext cx="10040112"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E07B5193-49B1-BE4B-BBFF-598137C766E9}"/>
              </a:ext>
            </a:extLst>
          </p:cNvPr>
          <p:cNvSpPr>
            <a:spLocks noGrp="1"/>
          </p:cNvSpPr>
          <p:nvPr>
            <p:ph type="sldNum" sz="quarter" idx="12"/>
          </p:nvPr>
        </p:nvSpPr>
        <p:spPr/>
        <p:txBody>
          <a:bodyPr/>
          <a:lstStyle/>
          <a:p>
            <a:fld id="{FDD49B80-2C23-4642-912C-4D9452B5B880}" type="slidenum">
              <a:rPr lang="en-IN" smtClean="0"/>
              <a:t>40</a:t>
            </a:fld>
            <a:endParaRPr lang="en-IN"/>
          </a:p>
        </p:txBody>
      </p:sp>
    </p:spTree>
    <p:extLst>
      <p:ext uri="{BB962C8B-B14F-4D97-AF65-F5344CB8AC3E}">
        <p14:creationId xmlns:p14="http://schemas.microsoft.com/office/powerpoint/2010/main" val="3592732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1EA01-C8CB-A7E7-E039-CCB699332475}"/>
              </a:ext>
            </a:extLst>
          </p:cNvPr>
          <p:cNvSpPr>
            <a:spLocks noGrp="1"/>
          </p:cNvSpPr>
          <p:nvPr>
            <p:ph type="title"/>
          </p:nvPr>
        </p:nvSpPr>
        <p:spPr/>
        <p:txBody>
          <a:bodyPr/>
          <a:lstStyle/>
          <a:p>
            <a:r>
              <a:rPr lang="en-US" dirty="0"/>
              <a:t>ANATOMY OF THE ANEKA CONTAINER</a:t>
            </a:r>
            <a:endParaRPr lang="en-IN" dirty="0"/>
          </a:p>
        </p:txBody>
      </p:sp>
      <p:sp>
        <p:nvSpPr>
          <p:cNvPr id="3" name="Content Placeholder 2">
            <a:extLst>
              <a:ext uri="{FF2B5EF4-FFF2-40B4-BE49-F238E27FC236}">
                <a16:creationId xmlns:a16="http://schemas.microsoft.com/office/drawing/2014/main" id="{5B305C68-CF3F-F787-854E-680512CCB27A}"/>
              </a:ext>
            </a:extLst>
          </p:cNvPr>
          <p:cNvSpPr>
            <a:spLocks noGrp="1"/>
          </p:cNvSpPr>
          <p:nvPr>
            <p:ph idx="1"/>
          </p:nvPr>
        </p:nvSpPr>
        <p:spPr/>
        <p:txBody>
          <a:bodyPr/>
          <a:lstStyle/>
          <a:p>
            <a:pPr algn="just"/>
            <a:r>
              <a:rPr lang="en-US" dirty="0"/>
              <a:t>Services stack resides on top of the Platform Abstraction Layer(PAL), representing the interface to the underlying operating system and hardware</a:t>
            </a:r>
          </a:p>
          <a:p>
            <a:pPr algn="just"/>
            <a:r>
              <a:rPr lang="en-US" dirty="0"/>
              <a:t>It provides a uniform view of the software and hardware environment in which the container is running</a:t>
            </a:r>
          </a:p>
          <a:p>
            <a:pPr algn="just"/>
            <a:r>
              <a:rPr lang="en-US" dirty="0"/>
              <a:t>System is based on the .NET technology and allows the Aneka container to be portable over different platforms and operating systems.</a:t>
            </a:r>
          </a:p>
          <a:p>
            <a:pPr algn="just"/>
            <a:r>
              <a:rPr lang="en-US" dirty="0"/>
              <a:t>Any platform featuring an ECMA-334 and ECMA-335 compatible environment can host and run an instance of the Aneka container</a:t>
            </a:r>
          </a:p>
          <a:p>
            <a:pPr algn="just"/>
            <a:r>
              <a:rPr lang="en-US" dirty="0"/>
              <a:t>The Common Language Infrastructure(CLI), which is the specification introduced in the ECMA-334 standard, defines a common runtime environment and application model for executing programs</a:t>
            </a:r>
            <a:endParaRPr lang="en-IN" dirty="0"/>
          </a:p>
        </p:txBody>
      </p:sp>
      <p:sp>
        <p:nvSpPr>
          <p:cNvPr id="4" name="Footer Placeholder 3">
            <a:extLst>
              <a:ext uri="{FF2B5EF4-FFF2-40B4-BE49-F238E27FC236}">
                <a16:creationId xmlns:a16="http://schemas.microsoft.com/office/drawing/2014/main" id="{961E4814-CB01-6D4D-005D-B7FB4E6B275C}"/>
              </a:ext>
            </a:extLst>
          </p:cNvPr>
          <p:cNvSpPr>
            <a:spLocks noGrp="1"/>
          </p:cNvSpPr>
          <p:nvPr>
            <p:ph type="ftr" sz="quarter" idx="11"/>
          </p:nvPr>
        </p:nvSpPr>
        <p:spPr>
          <a:xfrm>
            <a:off x="1088136" y="6272784"/>
            <a:ext cx="10040112"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C0AF6B9C-AF4B-E2EE-5980-B870AFA06543}"/>
              </a:ext>
            </a:extLst>
          </p:cNvPr>
          <p:cNvSpPr>
            <a:spLocks noGrp="1"/>
          </p:cNvSpPr>
          <p:nvPr>
            <p:ph type="sldNum" sz="quarter" idx="12"/>
          </p:nvPr>
        </p:nvSpPr>
        <p:spPr/>
        <p:txBody>
          <a:bodyPr/>
          <a:lstStyle/>
          <a:p>
            <a:fld id="{FDD49B80-2C23-4642-912C-4D9452B5B880}" type="slidenum">
              <a:rPr lang="en-IN" smtClean="0"/>
              <a:t>41</a:t>
            </a:fld>
            <a:endParaRPr lang="en-IN"/>
          </a:p>
        </p:txBody>
      </p:sp>
    </p:spTree>
    <p:extLst>
      <p:ext uri="{BB962C8B-B14F-4D97-AF65-F5344CB8AC3E}">
        <p14:creationId xmlns:p14="http://schemas.microsoft.com/office/powerpoint/2010/main" val="2472014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CBF70-DC32-D6FB-5FD7-7D213722BCBA}"/>
              </a:ext>
            </a:extLst>
          </p:cNvPr>
          <p:cNvSpPr>
            <a:spLocks noGrp="1"/>
          </p:cNvSpPr>
          <p:nvPr>
            <p:ph type="title"/>
          </p:nvPr>
        </p:nvSpPr>
        <p:spPr/>
        <p:txBody>
          <a:bodyPr/>
          <a:lstStyle/>
          <a:p>
            <a:r>
              <a:rPr lang="en-US" dirty="0"/>
              <a:t>ANATOMY OF THE ANEKA CONTAINER</a:t>
            </a:r>
            <a:endParaRPr lang="en-IN" dirty="0"/>
          </a:p>
        </p:txBody>
      </p:sp>
      <p:sp>
        <p:nvSpPr>
          <p:cNvPr id="3" name="Content Placeholder 2">
            <a:extLst>
              <a:ext uri="{FF2B5EF4-FFF2-40B4-BE49-F238E27FC236}">
                <a16:creationId xmlns:a16="http://schemas.microsoft.com/office/drawing/2014/main" id="{112054F1-1058-B587-6F65-086C73E797F9}"/>
              </a:ext>
            </a:extLst>
          </p:cNvPr>
          <p:cNvSpPr>
            <a:spLocks noGrp="1"/>
          </p:cNvSpPr>
          <p:nvPr>
            <p:ph idx="1"/>
          </p:nvPr>
        </p:nvSpPr>
        <p:spPr/>
        <p:txBody>
          <a:bodyPr>
            <a:normAutofit/>
          </a:bodyPr>
          <a:lstStyle/>
          <a:p>
            <a:pPr algn="just"/>
            <a:r>
              <a:rPr lang="en-US" dirty="0"/>
              <a:t>The Platform Abstraction Layer(PAL) addresses heterogeneity and provides the container with a uniform interface for accessing the relevant hardware and operating system information</a:t>
            </a:r>
          </a:p>
          <a:p>
            <a:pPr algn="just"/>
            <a:r>
              <a:rPr lang="en-US" dirty="0"/>
              <a:t>The PAL is responsible for detecting the supported hosting environment and providing the corresponding implementation to interact with it to support the activity of the container</a:t>
            </a:r>
          </a:p>
          <a:p>
            <a:pPr algn="just"/>
            <a:r>
              <a:rPr lang="en-US" dirty="0"/>
              <a:t>Features of PAL </a:t>
            </a:r>
          </a:p>
          <a:p>
            <a:pPr lvl="1" algn="just"/>
            <a:r>
              <a:rPr lang="en-US" dirty="0"/>
              <a:t>Uniform and platform-independent implementation interface for accessing the hosting platform </a:t>
            </a:r>
          </a:p>
          <a:p>
            <a:pPr lvl="1" algn="just"/>
            <a:r>
              <a:rPr lang="en-US" dirty="0"/>
              <a:t>Uniform access to extended and additional properties of the hosting platform</a:t>
            </a:r>
          </a:p>
          <a:p>
            <a:pPr lvl="1" algn="just"/>
            <a:r>
              <a:rPr lang="en-US" dirty="0"/>
              <a:t>Uniform and platform-independent access to remote nodes</a:t>
            </a:r>
          </a:p>
          <a:p>
            <a:pPr lvl="1" algn="just"/>
            <a:r>
              <a:rPr lang="en-US" dirty="0"/>
              <a:t>Uniform and platform-independent management interfaces</a:t>
            </a:r>
            <a:endParaRPr lang="en-IN" dirty="0"/>
          </a:p>
        </p:txBody>
      </p:sp>
      <p:sp>
        <p:nvSpPr>
          <p:cNvPr id="4" name="Footer Placeholder 3">
            <a:extLst>
              <a:ext uri="{FF2B5EF4-FFF2-40B4-BE49-F238E27FC236}">
                <a16:creationId xmlns:a16="http://schemas.microsoft.com/office/drawing/2014/main" id="{8010C131-2969-8ABE-C35F-88BD96DE0675}"/>
              </a:ext>
            </a:extLst>
          </p:cNvPr>
          <p:cNvSpPr>
            <a:spLocks noGrp="1"/>
          </p:cNvSpPr>
          <p:nvPr>
            <p:ph type="ftr" sz="quarter" idx="11"/>
          </p:nvPr>
        </p:nvSpPr>
        <p:spPr>
          <a:xfrm>
            <a:off x="1088135" y="6272784"/>
            <a:ext cx="10058399"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0791F51B-855E-9A05-E6AB-E58059C03CC7}"/>
              </a:ext>
            </a:extLst>
          </p:cNvPr>
          <p:cNvSpPr>
            <a:spLocks noGrp="1"/>
          </p:cNvSpPr>
          <p:nvPr>
            <p:ph type="sldNum" sz="quarter" idx="12"/>
          </p:nvPr>
        </p:nvSpPr>
        <p:spPr/>
        <p:txBody>
          <a:bodyPr/>
          <a:lstStyle/>
          <a:p>
            <a:fld id="{FDD49B80-2C23-4642-912C-4D9452B5B880}" type="slidenum">
              <a:rPr lang="en-IN" smtClean="0"/>
              <a:t>42</a:t>
            </a:fld>
            <a:endParaRPr lang="en-IN"/>
          </a:p>
        </p:txBody>
      </p:sp>
    </p:spTree>
    <p:extLst>
      <p:ext uri="{BB962C8B-B14F-4D97-AF65-F5344CB8AC3E}">
        <p14:creationId xmlns:p14="http://schemas.microsoft.com/office/powerpoint/2010/main" val="2859080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C7883-AD43-7010-C715-9420D56240D5}"/>
              </a:ext>
            </a:extLst>
          </p:cNvPr>
          <p:cNvSpPr>
            <a:spLocks noGrp="1"/>
          </p:cNvSpPr>
          <p:nvPr>
            <p:ph type="title"/>
          </p:nvPr>
        </p:nvSpPr>
        <p:spPr/>
        <p:txBody>
          <a:bodyPr/>
          <a:lstStyle/>
          <a:p>
            <a:r>
              <a:rPr lang="en-US" dirty="0"/>
              <a:t>ANATOMY OF THE ANEKA CONTAINER</a:t>
            </a:r>
            <a:endParaRPr lang="en-IN" dirty="0"/>
          </a:p>
        </p:txBody>
      </p:sp>
      <p:sp>
        <p:nvSpPr>
          <p:cNvPr id="3" name="Content Placeholder 2">
            <a:extLst>
              <a:ext uri="{FF2B5EF4-FFF2-40B4-BE49-F238E27FC236}">
                <a16:creationId xmlns:a16="http://schemas.microsoft.com/office/drawing/2014/main" id="{CE959EE8-96A9-50DF-9AD6-EF027708ED32}"/>
              </a:ext>
            </a:extLst>
          </p:cNvPr>
          <p:cNvSpPr>
            <a:spLocks noGrp="1"/>
          </p:cNvSpPr>
          <p:nvPr>
            <p:ph idx="1"/>
          </p:nvPr>
        </p:nvSpPr>
        <p:spPr/>
        <p:txBody>
          <a:bodyPr/>
          <a:lstStyle/>
          <a:p>
            <a:pPr algn="just"/>
            <a:r>
              <a:rPr lang="en-US" dirty="0"/>
              <a:t>The PAL is a small layer of software that comprises a detection engine, which automatically configures the container at boot time, with the platform-specific component to access the information and an implementation of the abstraction layer for the Windows, Linux, and Mac OS X operating systems </a:t>
            </a:r>
          </a:p>
          <a:p>
            <a:pPr algn="just"/>
            <a:r>
              <a:rPr lang="en-US" dirty="0"/>
              <a:t>The collectible data that are exposed by the PAL </a:t>
            </a:r>
          </a:p>
          <a:p>
            <a:pPr lvl="1" algn="just"/>
            <a:r>
              <a:rPr lang="en-US" dirty="0"/>
              <a:t>Number of cores, frequency, and CPU usage </a:t>
            </a:r>
          </a:p>
          <a:p>
            <a:pPr lvl="1" algn="just"/>
            <a:r>
              <a:rPr lang="en-US" dirty="0"/>
              <a:t>Memory size and usage </a:t>
            </a:r>
          </a:p>
          <a:p>
            <a:pPr lvl="1" algn="just"/>
            <a:r>
              <a:rPr lang="en-US" dirty="0"/>
              <a:t>Aggregate available disk space </a:t>
            </a:r>
          </a:p>
          <a:p>
            <a:pPr lvl="1" algn="just"/>
            <a:r>
              <a:rPr lang="en-US" dirty="0"/>
              <a:t>Network addresses and devices attached to the node </a:t>
            </a:r>
            <a:endParaRPr lang="en-IN" dirty="0"/>
          </a:p>
        </p:txBody>
      </p:sp>
      <p:sp>
        <p:nvSpPr>
          <p:cNvPr id="4" name="Footer Placeholder 3">
            <a:extLst>
              <a:ext uri="{FF2B5EF4-FFF2-40B4-BE49-F238E27FC236}">
                <a16:creationId xmlns:a16="http://schemas.microsoft.com/office/drawing/2014/main" id="{B9382905-964B-A309-8362-0A21B25A1B48}"/>
              </a:ext>
            </a:extLst>
          </p:cNvPr>
          <p:cNvSpPr>
            <a:spLocks noGrp="1"/>
          </p:cNvSpPr>
          <p:nvPr>
            <p:ph type="ftr" sz="quarter" idx="11"/>
          </p:nvPr>
        </p:nvSpPr>
        <p:spPr>
          <a:xfrm>
            <a:off x="1088136" y="6272784"/>
            <a:ext cx="10040112"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24EF7533-0292-F7F1-FEF6-8DF6ADD5338B}"/>
              </a:ext>
            </a:extLst>
          </p:cNvPr>
          <p:cNvSpPr>
            <a:spLocks noGrp="1"/>
          </p:cNvSpPr>
          <p:nvPr>
            <p:ph type="sldNum" sz="quarter" idx="12"/>
          </p:nvPr>
        </p:nvSpPr>
        <p:spPr/>
        <p:txBody>
          <a:bodyPr/>
          <a:lstStyle/>
          <a:p>
            <a:fld id="{FDD49B80-2C23-4642-912C-4D9452B5B880}" type="slidenum">
              <a:rPr lang="en-IN" smtClean="0"/>
              <a:t>43</a:t>
            </a:fld>
            <a:endParaRPr lang="en-IN"/>
          </a:p>
        </p:txBody>
      </p:sp>
    </p:spTree>
    <p:extLst>
      <p:ext uri="{BB962C8B-B14F-4D97-AF65-F5344CB8AC3E}">
        <p14:creationId xmlns:p14="http://schemas.microsoft.com/office/powerpoint/2010/main" val="983726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B69E3-7476-2771-287A-0E9D6F77322E}"/>
              </a:ext>
            </a:extLst>
          </p:cNvPr>
          <p:cNvSpPr>
            <a:spLocks noGrp="1"/>
          </p:cNvSpPr>
          <p:nvPr>
            <p:ph type="title"/>
          </p:nvPr>
        </p:nvSpPr>
        <p:spPr/>
        <p:txBody>
          <a:bodyPr/>
          <a:lstStyle/>
          <a:p>
            <a:r>
              <a:rPr lang="en-IN" dirty="0"/>
              <a:t>FABRIC SERVICES</a:t>
            </a:r>
          </a:p>
        </p:txBody>
      </p:sp>
      <p:sp>
        <p:nvSpPr>
          <p:cNvPr id="3" name="Content Placeholder 2">
            <a:extLst>
              <a:ext uri="{FF2B5EF4-FFF2-40B4-BE49-F238E27FC236}">
                <a16:creationId xmlns:a16="http://schemas.microsoft.com/office/drawing/2014/main" id="{CE60D3B1-CE8D-2EA3-50DA-2B2AF39359F1}"/>
              </a:ext>
            </a:extLst>
          </p:cNvPr>
          <p:cNvSpPr>
            <a:spLocks noGrp="1"/>
          </p:cNvSpPr>
          <p:nvPr>
            <p:ph idx="1"/>
          </p:nvPr>
        </p:nvSpPr>
        <p:spPr/>
        <p:txBody>
          <a:bodyPr/>
          <a:lstStyle/>
          <a:p>
            <a:pPr algn="just"/>
            <a:r>
              <a:rPr lang="en-US" sz="2400" dirty="0"/>
              <a:t>Fabric services provide access to the </a:t>
            </a:r>
            <a:r>
              <a:rPr lang="en-US" sz="2400" dirty="0" err="1"/>
              <a:t>resourceprovisioning</a:t>
            </a:r>
            <a:r>
              <a:rPr lang="en-US" sz="2400" dirty="0"/>
              <a:t> subsystem and to the monitoring facilities implemented in Aneka </a:t>
            </a:r>
          </a:p>
          <a:p>
            <a:pPr lvl="1" algn="just"/>
            <a:r>
              <a:rPr lang="en-US" sz="2000" dirty="0"/>
              <a:t>Profiling and monitoring</a:t>
            </a:r>
          </a:p>
          <a:p>
            <a:pPr lvl="2" algn="just">
              <a:buFont typeface="Courier New" panose="02070309020205020404" pitchFamily="49" charset="0"/>
              <a:buChar char="o"/>
            </a:pPr>
            <a:r>
              <a:rPr lang="en-US" sz="1800" dirty="0"/>
              <a:t>Heartbeat,</a:t>
            </a:r>
          </a:p>
          <a:p>
            <a:pPr lvl="2" algn="just">
              <a:buFont typeface="Courier New" panose="02070309020205020404" pitchFamily="49" charset="0"/>
              <a:buChar char="o"/>
            </a:pPr>
            <a:r>
              <a:rPr lang="en-US" sz="1800" dirty="0"/>
              <a:t>Monitoring, and Reporting Services</a:t>
            </a:r>
            <a:r>
              <a:rPr lang="en-US" dirty="0"/>
              <a:t> </a:t>
            </a:r>
          </a:p>
          <a:p>
            <a:pPr lvl="1" algn="just"/>
            <a:r>
              <a:rPr lang="en-US" sz="2000" dirty="0"/>
              <a:t>Resource management</a:t>
            </a:r>
          </a:p>
          <a:p>
            <a:pPr lvl="2" algn="just">
              <a:buFont typeface="Courier New" panose="02070309020205020404" pitchFamily="49" charset="0"/>
              <a:buChar char="o"/>
            </a:pPr>
            <a:r>
              <a:rPr lang="en-US" sz="1800" dirty="0"/>
              <a:t>Index Service (or Membership Catalogue),</a:t>
            </a:r>
          </a:p>
          <a:p>
            <a:pPr lvl="2" algn="just">
              <a:buFont typeface="Courier New" panose="02070309020205020404" pitchFamily="49" charset="0"/>
              <a:buChar char="o"/>
            </a:pPr>
            <a:r>
              <a:rPr lang="en-US" sz="1800" dirty="0"/>
              <a:t>Reservation Service</a:t>
            </a:r>
          </a:p>
          <a:p>
            <a:pPr lvl="2" algn="just">
              <a:buFont typeface="Courier New" panose="02070309020205020404" pitchFamily="49" charset="0"/>
              <a:buChar char="o"/>
            </a:pPr>
            <a:r>
              <a:rPr lang="en-US" sz="1800" dirty="0"/>
              <a:t>Resource Provisioning Service. </a:t>
            </a:r>
            <a:endParaRPr lang="en-IN" sz="1800" dirty="0"/>
          </a:p>
        </p:txBody>
      </p:sp>
      <p:sp>
        <p:nvSpPr>
          <p:cNvPr id="4" name="Footer Placeholder 3">
            <a:extLst>
              <a:ext uri="{FF2B5EF4-FFF2-40B4-BE49-F238E27FC236}">
                <a16:creationId xmlns:a16="http://schemas.microsoft.com/office/drawing/2014/main" id="{A291BF3B-2717-EFE2-BE96-54CD8DCA1FB9}"/>
              </a:ext>
            </a:extLst>
          </p:cNvPr>
          <p:cNvSpPr>
            <a:spLocks noGrp="1"/>
          </p:cNvSpPr>
          <p:nvPr>
            <p:ph type="ftr" sz="quarter" idx="11"/>
          </p:nvPr>
        </p:nvSpPr>
        <p:spPr>
          <a:xfrm>
            <a:off x="1088135" y="6272784"/>
            <a:ext cx="10058399"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D3D4BDE1-F474-F6AA-BB8F-51BCD9D62FFF}"/>
              </a:ext>
            </a:extLst>
          </p:cNvPr>
          <p:cNvSpPr>
            <a:spLocks noGrp="1"/>
          </p:cNvSpPr>
          <p:nvPr>
            <p:ph type="sldNum" sz="quarter" idx="12"/>
          </p:nvPr>
        </p:nvSpPr>
        <p:spPr/>
        <p:txBody>
          <a:bodyPr/>
          <a:lstStyle/>
          <a:p>
            <a:fld id="{FDD49B80-2C23-4642-912C-4D9452B5B880}" type="slidenum">
              <a:rPr lang="en-IN" smtClean="0"/>
              <a:t>44</a:t>
            </a:fld>
            <a:endParaRPr lang="en-IN"/>
          </a:p>
        </p:txBody>
      </p:sp>
    </p:spTree>
    <p:extLst>
      <p:ext uri="{BB962C8B-B14F-4D97-AF65-F5344CB8AC3E}">
        <p14:creationId xmlns:p14="http://schemas.microsoft.com/office/powerpoint/2010/main" val="904872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055B6-37A5-C433-CAB2-B541C5D67142}"/>
              </a:ext>
            </a:extLst>
          </p:cNvPr>
          <p:cNvSpPr>
            <a:spLocks noGrp="1"/>
          </p:cNvSpPr>
          <p:nvPr>
            <p:ph type="title"/>
          </p:nvPr>
        </p:nvSpPr>
        <p:spPr/>
        <p:txBody>
          <a:bodyPr/>
          <a:lstStyle/>
          <a:p>
            <a:r>
              <a:rPr lang="en-IN" dirty="0"/>
              <a:t>HEARTBEAT SERVICE </a:t>
            </a:r>
          </a:p>
        </p:txBody>
      </p:sp>
      <p:sp>
        <p:nvSpPr>
          <p:cNvPr id="3" name="Content Placeholder 2">
            <a:extLst>
              <a:ext uri="{FF2B5EF4-FFF2-40B4-BE49-F238E27FC236}">
                <a16:creationId xmlns:a16="http://schemas.microsoft.com/office/drawing/2014/main" id="{B688210A-5280-4FFC-BC7B-3F283C6836A3}"/>
              </a:ext>
            </a:extLst>
          </p:cNvPr>
          <p:cNvSpPr>
            <a:spLocks noGrp="1"/>
          </p:cNvSpPr>
          <p:nvPr>
            <p:ph idx="1"/>
          </p:nvPr>
        </p:nvSpPr>
        <p:spPr/>
        <p:txBody>
          <a:bodyPr/>
          <a:lstStyle/>
          <a:p>
            <a:pPr algn="just"/>
            <a:r>
              <a:rPr lang="en-US" dirty="0"/>
              <a:t>The Heartbeat Service periodically collects the dynamic performance information about the node and publishes this information to the membership service in the Aneka Cloud. </a:t>
            </a:r>
          </a:p>
          <a:p>
            <a:pPr algn="just"/>
            <a:r>
              <a:rPr lang="en-US" dirty="0"/>
              <a:t>Data collected by the index node of the Cloud, which makes them available for services such as reservations and scheduling in order to optimize the use of a heterogeneous infrastructure </a:t>
            </a:r>
          </a:p>
          <a:p>
            <a:pPr algn="just"/>
            <a:r>
              <a:rPr lang="en-US" dirty="0"/>
              <a:t>Basic information about memory, disk space, CPU, and operating system is collected </a:t>
            </a:r>
          </a:p>
          <a:p>
            <a:pPr algn="just"/>
            <a:r>
              <a:rPr lang="en-US" dirty="0"/>
              <a:t>Additional data are pulled into the “alive” message, such as information about the installed software in the system and any other useful information</a:t>
            </a:r>
          </a:p>
          <a:p>
            <a:pPr algn="just"/>
            <a:r>
              <a:rPr lang="en-US" dirty="0"/>
              <a:t>A specific component, called Node Resolver, is in charge of collecting these data and making them available to the Heartbeat Service</a:t>
            </a:r>
            <a:endParaRPr lang="en-IN" dirty="0"/>
          </a:p>
        </p:txBody>
      </p:sp>
      <p:sp>
        <p:nvSpPr>
          <p:cNvPr id="4" name="Footer Placeholder 3">
            <a:extLst>
              <a:ext uri="{FF2B5EF4-FFF2-40B4-BE49-F238E27FC236}">
                <a16:creationId xmlns:a16="http://schemas.microsoft.com/office/drawing/2014/main" id="{090AD6DE-00E3-403C-5C99-32A0F0174130}"/>
              </a:ext>
            </a:extLst>
          </p:cNvPr>
          <p:cNvSpPr>
            <a:spLocks noGrp="1"/>
          </p:cNvSpPr>
          <p:nvPr>
            <p:ph type="ftr" sz="quarter" idx="11"/>
          </p:nvPr>
        </p:nvSpPr>
        <p:spPr>
          <a:xfrm>
            <a:off x="1088136" y="6272784"/>
            <a:ext cx="10040112"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B464F6D8-9DA6-08C4-E057-30701BBB5030}"/>
              </a:ext>
            </a:extLst>
          </p:cNvPr>
          <p:cNvSpPr>
            <a:spLocks noGrp="1"/>
          </p:cNvSpPr>
          <p:nvPr>
            <p:ph type="sldNum" sz="quarter" idx="12"/>
          </p:nvPr>
        </p:nvSpPr>
        <p:spPr/>
        <p:txBody>
          <a:bodyPr/>
          <a:lstStyle/>
          <a:p>
            <a:fld id="{FDD49B80-2C23-4642-912C-4D9452B5B880}" type="slidenum">
              <a:rPr lang="en-IN" smtClean="0"/>
              <a:t>45</a:t>
            </a:fld>
            <a:endParaRPr lang="en-IN"/>
          </a:p>
        </p:txBody>
      </p:sp>
    </p:spTree>
    <p:extLst>
      <p:ext uri="{BB962C8B-B14F-4D97-AF65-F5344CB8AC3E}">
        <p14:creationId xmlns:p14="http://schemas.microsoft.com/office/powerpoint/2010/main" val="3946262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85B7-9700-307F-58D0-E95CF53E94B4}"/>
              </a:ext>
            </a:extLst>
          </p:cNvPr>
          <p:cNvSpPr>
            <a:spLocks noGrp="1"/>
          </p:cNvSpPr>
          <p:nvPr>
            <p:ph type="title"/>
          </p:nvPr>
        </p:nvSpPr>
        <p:spPr/>
        <p:txBody>
          <a:bodyPr/>
          <a:lstStyle/>
          <a:p>
            <a:r>
              <a:rPr lang="en-IN" dirty="0"/>
              <a:t>HEARTBEAT SERVICE </a:t>
            </a:r>
          </a:p>
        </p:txBody>
      </p:sp>
      <p:sp>
        <p:nvSpPr>
          <p:cNvPr id="3" name="Content Placeholder 2">
            <a:extLst>
              <a:ext uri="{FF2B5EF4-FFF2-40B4-BE49-F238E27FC236}">
                <a16:creationId xmlns:a16="http://schemas.microsoft.com/office/drawing/2014/main" id="{4EA6FF34-28FF-1E58-F22F-333044B44595}"/>
              </a:ext>
            </a:extLst>
          </p:cNvPr>
          <p:cNvSpPr>
            <a:spLocks noGrp="1"/>
          </p:cNvSpPr>
          <p:nvPr>
            <p:ph idx="1"/>
          </p:nvPr>
        </p:nvSpPr>
        <p:spPr>
          <a:xfrm>
            <a:off x="1069848" y="1828800"/>
            <a:ext cx="10058400" cy="4343400"/>
          </a:xfrm>
        </p:spPr>
        <p:txBody>
          <a:bodyPr/>
          <a:lstStyle/>
          <a:p>
            <a:pPr algn="just"/>
            <a:r>
              <a:rPr lang="en-US" sz="2400" dirty="0"/>
              <a:t>The Reporting Service manages the store for monitored data and makes them accessible to other services or external applications for analysis purposes </a:t>
            </a:r>
          </a:p>
          <a:p>
            <a:pPr algn="just"/>
            <a:r>
              <a:rPr lang="en-US" sz="2400" dirty="0"/>
              <a:t>Built-in services which provide information about monitoring and profiling </a:t>
            </a:r>
          </a:p>
          <a:p>
            <a:pPr lvl="1" algn="just"/>
            <a:r>
              <a:rPr lang="en-US" sz="2000" dirty="0"/>
              <a:t>The </a:t>
            </a:r>
            <a:r>
              <a:rPr lang="en-US" sz="2000" b="1" dirty="0"/>
              <a:t>Membership Catalogue </a:t>
            </a:r>
            <a:r>
              <a:rPr lang="en-US" sz="2000" dirty="0"/>
              <a:t>tracks the performance information of nodes </a:t>
            </a:r>
          </a:p>
          <a:p>
            <a:pPr lvl="1" algn="just"/>
            <a:r>
              <a:rPr lang="en-US" sz="2000" dirty="0"/>
              <a:t>The </a:t>
            </a:r>
            <a:r>
              <a:rPr lang="en-US" sz="2000" b="1" dirty="0"/>
              <a:t>Execution Service </a:t>
            </a:r>
            <a:r>
              <a:rPr lang="en-US" sz="2000" dirty="0"/>
              <a:t>monitors several time intervals for the execution of jobs </a:t>
            </a:r>
          </a:p>
          <a:p>
            <a:pPr lvl="1" algn="just"/>
            <a:r>
              <a:rPr lang="en-US" sz="2000" dirty="0"/>
              <a:t>The </a:t>
            </a:r>
            <a:r>
              <a:rPr lang="en-US" sz="2000" b="1" dirty="0"/>
              <a:t>Scheduling Service </a:t>
            </a:r>
            <a:r>
              <a:rPr lang="en-US" sz="2000" dirty="0"/>
              <a:t>tracks the state transitions of jobs </a:t>
            </a:r>
          </a:p>
          <a:p>
            <a:pPr lvl="1" algn="just"/>
            <a:r>
              <a:rPr lang="en-US" sz="2000" dirty="0"/>
              <a:t>The </a:t>
            </a:r>
            <a:r>
              <a:rPr lang="en-US" sz="2000" b="1" dirty="0"/>
              <a:t>Storage Service</a:t>
            </a:r>
            <a:r>
              <a:rPr lang="en-US" sz="2000" dirty="0"/>
              <a:t> monitors and makes available information about data transfer, such as upload and download times, filenames, and sizes </a:t>
            </a:r>
          </a:p>
          <a:p>
            <a:pPr lvl="1" algn="just"/>
            <a:r>
              <a:rPr lang="en-US" sz="2000" dirty="0"/>
              <a:t>The </a:t>
            </a:r>
            <a:r>
              <a:rPr lang="en-US" sz="2000" b="1" dirty="0"/>
              <a:t>Resource Provisioning Service </a:t>
            </a:r>
            <a:r>
              <a:rPr lang="en-US" sz="2000" dirty="0"/>
              <a:t>tracks the provisioning and lifetime information of virtual nodes </a:t>
            </a:r>
            <a:endParaRPr lang="en-IN" sz="2000" dirty="0"/>
          </a:p>
        </p:txBody>
      </p:sp>
      <p:sp>
        <p:nvSpPr>
          <p:cNvPr id="4" name="Footer Placeholder 3">
            <a:extLst>
              <a:ext uri="{FF2B5EF4-FFF2-40B4-BE49-F238E27FC236}">
                <a16:creationId xmlns:a16="http://schemas.microsoft.com/office/drawing/2014/main" id="{6BB313BF-B9F1-FAEC-5F2F-34237A7B7E62}"/>
              </a:ext>
            </a:extLst>
          </p:cNvPr>
          <p:cNvSpPr>
            <a:spLocks noGrp="1"/>
          </p:cNvSpPr>
          <p:nvPr>
            <p:ph type="ftr" sz="quarter" idx="11"/>
          </p:nvPr>
        </p:nvSpPr>
        <p:spPr>
          <a:xfrm>
            <a:off x="1088136" y="6272784"/>
            <a:ext cx="10040112"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E19A7730-0398-AC96-59E4-9E684B65802B}"/>
              </a:ext>
            </a:extLst>
          </p:cNvPr>
          <p:cNvSpPr>
            <a:spLocks noGrp="1"/>
          </p:cNvSpPr>
          <p:nvPr>
            <p:ph type="sldNum" sz="quarter" idx="12"/>
          </p:nvPr>
        </p:nvSpPr>
        <p:spPr/>
        <p:txBody>
          <a:bodyPr/>
          <a:lstStyle/>
          <a:p>
            <a:fld id="{FDD49B80-2C23-4642-912C-4D9452B5B880}" type="slidenum">
              <a:rPr lang="en-IN" smtClean="0"/>
              <a:t>46</a:t>
            </a:fld>
            <a:endParaRPr lang="en-IN"/>
          </a:p>
        </p:txBody>
      </p:sp>
    </p:spTree>
    <p:extLst>
      <p:ext uri="{BB962C8B-B14F-4D97-AF65-F5344CB8AC3E}">
        <p14:creationId xmlns:p14="http://schemas.microsoft.com/office/powerpoint/2010/main" val="2921766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9CA71-01DE-7609-B0C6-7C6DCADC1380}"/>
              </a:ext>
            </a:extLst>
          </p:cNvPr>
          <p:cNvSpPr>
            <a:spLocks noGrp="1"/>
          </p:cNvSpPr>
          <p:nvPr>
            <p:ph type="title"/>
          </p:nvPr>
        </p:nvSpPr>
        <p:spPr/>
        <p:txBody>
          <a:bodyPr/>
          <a:lstStyle/>
          <a:p>
            <a:r>
              <a:rPr lang="en-IN" dirty="0"/>
              <a:t>RESOURCE MANAGEMENT </a:t>
            </a:r>
          </a:p>
        </p:txBody>
      </p:sp>
      <p:sp>
        <p:nvSpPr>
          <p:cNvPr id="3" name="Content Placeholder 2">
            <a:extLst>
              <a:ext uri="{FF2B5EF4-FFF2-40B4-BE49-F238E27FC236}">
                <a16:creationId xmlns:a16="http://schemas.microsoft.com/office/drawing/2014/main" id="{938F57B1-A9E4-180E-6FAF-380DC4495F6E}"/>
              </a:ext>
            </a:extLst>
          </p:cNvPr>
          <p:cNvSpPr>
            <a:spLocks noGrp="1"/>
          </p:cNvSpPr>
          <p:nvPr>
            <p:ph idx="1"/>
          </p:nvPr>
        </p:nvSpPr>
        <p:spPr>
          <a:xfrm>
            <a:off x="1069848" y="1802296"/>
            <a:ext cx="10058400" cy="4369904"/>
          </a:xfrm>
        </p:spPr>
        <p:txBody>
          <a:bodyPr>
            <a:normAutofit lnSpcReduction="10000"/>
          </a:bodyPr>
          <a:lstStyle/>
          <a:p>
            <a:r>
              <a:rPr lang="en-US" sz="2400" dirty="0"/>
              <a:t>Comprises tasks: resource membership, resource reservation, and resource provisioning </a:t>
            </a:r>
          </a:p>
          <a:p>
            <a:r>
              <a:rPr lang="en-US" sz="2400" dirty="0"/>
              <a:t>Resource management Services </a:t>
            </a:r>
          </a:p>
          <a:p>
            <a:pPr lvl="1"/>
            <a:r>
              <a:rPr lang="en-US" sz="2000" dirty="0"/>
              <a:t>Index Service (or Membership Catalogue) </a:t>
            </a:r>
          </a:p>
          <a:p>
            <a:pPr lvl="1"/>
            <a:r>
              <a:rPr lang="en-US" sz="2000" dirty="0"/>
              <a:t>Reservation Service </a:t>
            </a:r>
          </a:p>
          <a:p>
            <a:pPr lvl="1"/>
            <a:r>
              <a:rPr lang="en-US" sz="2000" dirty="0"/>
              <a:t>Resource Provisioning Service. </a:t>
            </a:r>
          </a:p>
          <a:p>
            <a:r>
              <a:rPr lang="en-US" sz="2400" dirty="0"/>
              <a:t>The Membership Catalogue </a:t>
            </a:r>
          </a:p>
          <a:p>
            <a:pPr lvl="1"/>
            <a:r>
              <a:rPr lang="en-US" sz="2000" dirty="0"/>
              <a:t>keeps track of the basic node information for all the nodes that are connected or disconnected</a:t>
            </a:r>
          </a:p>
          <a:p>
            <a:pPr lvl="1"/>
            <a:r>
              <a:rPr lang="en-US" sz="2000" dirty="0"/>
              <a:t>implements the basic services of a directory service, allowing the search for services using attributes such as names and nodes</a:t>
            </a:r>
          </a:p>
          <a:p>
            <a:pPr lvl="1"/>
            <a:r>
              <a:rPr lang="en-US" sz="2000" dirty="0"/>
              <a:t>each instance publishes its information , and updates it constantly during its lifetime </a:t>
            </a:r>
            <a:endParaRPr lang="en-IN" sz="2000" dirty="0"/>
          </a:p>
        </p:txBody>
      </p:sp>
      <p:sp>
        <p:nvSpPr>
          <p:cNvPr id="4" name="Footer Placeholder 3">
            <a:extLst>
              <a:ext uri="{FF2B5EF4-FFF2-40B4-BE49-F238E27FC236}">
                <a16:creationId xmlns:a16="http://schemas.microsoft.com/office/drawing/2014/main" id="{4D1EF92F-AE55-7579-BAB7-646FEE3E2D80}"/>
              </a:ext>
            </a:extLst>
          </p:cNvPr>
          <p:cNvSpPr>
            <a:spLocks noGrp="1"/>
          </p:cNvSpPr>
          <p:nvPr>
            <p:ph type="ftr" sz="quarter" idx="11"/>
          </p:nvPr>
        </p:nvSpPr>
        <p:spPr>
          <a:xfrm>
            <a:off x="1088135" y="6272784"/>
            <a:ext cx="9672629"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70AAAEFB-CBC8-2954-7559-88C69F186C97}"/>
              </a:ext>
            </a:extLst>
          </p:cNvPr>
          <p:cNvSpPr>
            <a:spLocks noGrp="1"/>
          </p:cNvSpPr>
          <p:nvPr>
            <p:ph type="sldNum" sz="quarter" idx="12"/>
          </p:nvPr>
        </p:nvSpPr>
        <p:spPr/>
        <p:txBody>
          <a:bodyPr/>
          <a:lstStyle/>
          <a:p>
            <a:fld id="{FDD49B80-2C23-4642-912C-4D9452B5B880}" type="slidenum">
              <a:rPr lang="en-IN" smtClean="0"/>
              <a:t>47</a:t>
            </a:fld>
            <a:endParaRPr lang="en-IN"/>
          </a:p>
        </p:txBody>
      </p:sp>
    </p:spTree>
    <p:extLst>
      <p:ext uri="{BB962C8B-B14F-4D97-AF65-F5344CB8AC3E}">
        <p14:creationId xmlns:p14="http://schemas.microsoft.com/office/powerpoint/2010/main" val="3728888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97142-20B2-7038-AB96-9AF596240101}"/>
              </a:ext>
            </a:extLst>
          </p:cNvPr>
          <p:cNvSpPr>
            <a:spLocks noGrp="1"/>
          </p:cNvSpPr>
          <p:nvPr>
            <p:ph type="title"/>
          </p:nvPr>
        </p:nvSpPr>
        <p:spPr/>
        <p:txBody>
          <a:bodyPr/>
          <a:lstStyle/>
          <a:p>
            <a:r>
              <a:rPr lang="en-IN" dirty="0"/>
              <a:t>RESOURCE MANAGEMENT </a:t>
            </a:r>
          </a:p>
        </p:txBody>
      </p:sp>
      <p:sp>
        <p:nvSpPr>
          <p:cNvPr id="3" name="Content Placeholder 2">
            <a:extLst>
              <a:ext uri="{FF2B5EF4-FFF2-40B4-BE49-F238E27FC236}">
                <a16:creationId xmlns:a16="http://schemas.microsoft.com/office/drawing/2014/main" id="{2AAAAD24-FD95-8176-967A-DEB4EA161765}"/>
              </a:ext>
            </a:extLst>
          </p:cNvPr>
          <p:cNvSpPr>
            <a:spLocks noGrp="1"/>
          </p:cNvSpPr>
          <p:nvPr>
            <p:ph idx="1"/>
          </p:nvPr>
        </p:nvSpPr>
        <p:spPr/>
        <p:txBody>
          <a:bodyPr/>
          <a:lstStyle/>
          <a:p>
            <a:r>
              <a:rPr lang="en-US" sz="2400" dirty="0"/>
              <a:t>Resource Provisioning Service </a:t>
            </a:r>
          </a:p>
          <a:p>
            <a:pPr lvl="1"/>
            <a:r>
              <a:rPr lang="en-US" sz="2000" dirty="0"/>
              <a:t>includes all the operations that are needed for provisioning virtual instances (resource pooling) </a:t>
            </a:r>
          </a:p>
          <a:p>
            <a:pPr lvl="1"/>
            <a:r>
              <a:rPr lang="en-US" sz="2000" dirty="0"/>
              <a:t>support QoS requirements-driven execution of applications </a:t>
            </a:r>
          </a:p>
          <a:p>
            <a:pPr lvl="1"/>
            <a:r>
              <a:rPr lang="en-US" sz="2000" dirty="0"/>
              <a:t>serves requests coming from the Reservation Service or the Scheduling Services </a:t>
            </a:r>
          </a:p>
          <a:p>
            <a:r>
              <a:rPr lang="en-US" sz="2400" dirty="0"/>
              <a:t>Reservation Service </a:t>
            </a:r>
          </a:p>
          <a:p>
            <a:pPr lvl="1"/>
            <a:r>
              <a:rPr lang="en-US" sz="2000" dirty="0"/>
              <a:t>helps to stores the information of all the virtual machine instances that have been executed or that will be executed in the future.</a:t>
            </a:r>
            <a:endParaRPr lang="en-IN" sz="2000" dirty="0"/>
          </a:p>
        </p:txBody>
      </p:sp>
      <p:sp>
        <p:nvSpPr>
          <p:cNvPr id="4" name="Footer Placeholder 3">
            <a:extLst>
              <a:ext uri="{FF2B5EF4-FFF2-40B4-BE49-F238E27FC236}">
                <a16:creationId xmlns:a16="http://schemas.microsoft.com/office/drawing/2014/main" id="{135368BE-651B-DA61-65AA-C4F97A79FC04}"/>
              </a:ext>
            </a:extLst>
          </p:cNvPr>
          <p:cNvSpPr>
            <a:spLocks noGrp="1"/>
          </p:cNvSpPr>
          <p:nvPr>
            <p:ph type="ftr" sz="quarter" idx="11"/>
          </p:nvPr>
        </p:nvSpPr>
        <p:spPr>
          <a:xfrm>
            <a:off x="1088136" y="6272784"/>
            <a:ext cx="10040112"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2E25E2DD-816F-6FEF-207C-4A1175FC6ABC}"/>
              </a:ext>
            </a:extLst>
          </p:cNvPr>
          <p:cNvSpPr>
            <a:spLocks noGrp="1"/>
          </p:cNvSpPr>
          <p:nvPr>
            <p:ph type="sldNum" sz="quarter" idx="12"/>
          </p:nvPr>
        </p:nvSpPr>
        <p:spPr/>
        <p:txBody>
          <a:bodyPr/>
          <a:lstStyle/>
          <a:p>
            <a:fld id="{FDD49B80-2C23-4642-912C-4D9452B5B880}" type="slidenum">
              <a:rPr lang="en-IN" smtClean="0"/>
              <a:t>48</a:t>
            </a:fld>
            <a:endParaRPr lang="en-IN"/>
          </a:p>
        </p:txBody>
      </p:sp>
    </p:spTree>
    <p:extLst>
      <p:ext uri="{BB962C8B-B14F-4D97-AF65-F5344CB8AC3E}">
        <p14:creationId xmlns:p14="http://schemas.microsoft.com/office/powerpoint/2010/main" val="41089215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BE4DE-A9A4-3C0A-8F5D-F3384D4A742C}"/>
              </a:ext>
            </a:extLst>
          </p:cNvPr>
          <p:cNvSpPr>
            <a:spLocks noGrp="1"/>
          </p:cNvSpPr>
          <p:nvPr>
            <p:ph type="title"/>
          </p:nvPr>
        </p:nvSpPr>
        <p:spPr/>
        <p:txBody>
          <a:bodyPr/>
          <a:lstStyle/>
          <a:p>
            <a:r>
              <a:rPr lang="en-IN" dirty="0"/>
              <a:t>FOUNDATION SERVICES </a:t>
            </a:r>
          </a:p>
        </p:txBody>
      </p:sp>
      <p:sp>
        <p:nvSpPr>
          <p:cNvPr id="3" name="Content Placeholder 2">
            <a:extLst>
              <a:ext uri="{FF2B5EF4-FFF2-40B4-BE49-F238E27FC236}">
                <a16:creationId xmlns:a16="http://schemas.microsoft.com/office/drawing/2014/main" id="{8F8FB4A6-484B-1C76-AC0E-F497687810A2}"/>
              </a:ext>
            </a:extLst>
          </p:cNvPr>
          <p:cNvSpPr>
            <a:spLocks noGrp="1"/>
          </p:cNvSpPr>
          <p:nvPr>
            <p:ph idx="1"/>
          </p:nvPr>
        </p:nvSpPr>
        <p:spPr>
          <a:xfrm>
            <a:off x="1069848" y="1815548"/>
            <a:ext cx="10058400" cy="4356652"/>
          </a:xfrm>
        </p:spPr>
        <p:txBody>
          <a:bodyPr/>
          <a:lstStyle/>
          <a:p>
            <a:r>
              <a:rPr lang="en-US" sz="2400" dirty="0"/>
              <a:t>Related to the logical management of the distributed system built on top of the infrastructure </a:t>
            </a:r>
          </a:p>
          <a:p>
            <a:pPr lvl="1"/>
            <a:r>
              <a:rPr lang="en-US" sz="2000" dirty="0"/>
              <a:t>provide supporting services for the execution of distributed applications </a:t>
            </a:r>
          </a:p>
          <a:p>
            <a:pPr lvl="1"/>
            <a:r>
              <a:rPr lang="en-US" sz="2000" dirty="0"/>
              <a:t>provide a uniform approach to managing distributed applications </a:t>
            </a:r>
          </a:p>
          <a:p>
            <a:r>
              <a:rPr lang="en-US" sz="2400" dirty="0"/>
              <a:t>Foundation services includes </a:t>
            </a:r>
          </a:p>
          <a:p>
            <a:pPr lvl="1"/>
            <a:r>
              <a:rPr lang="en-US" sz="2000" dirty="0"/>
              <a:t>Storage management for applications </a:t>
            </a:r>
          </a:p>
          <a:p>
            <a:pPr lvl="1"/>
            <a:r>
              <a:rPr lang="en-US" sz="2000" dirty="0"/>
              <a:t>Accounting, billing, and resource pricing </a:t>
            </a:r>
          </a:p>
          <a:p>
            <a:pPr lvl="1"/>
            <a:r>
              <a:rPr lang="en-US" sz="2000" dirty="0"/>
              <a:t>Resource reservation</a:t>
            </a:r>
            <a:endParaRPr lang="en-IN" sz="2000" dirty="0"/>
          </a:p>
        </p:txBody>
      </p:sp>
      <p:sp>
        <p:nvSpPr>
          <p:cNvPr id="4" name="Footer Placeholder 3">
            <a:extLst>
              <a:ext uri="{FF2B5EF4-FFF2-40B4-BE49-F238E27FC236}">
                <a16:creationId xmlns:a16="http://schemas.microsoft.com/office/drawing/2014/main" id="{2FEA56AE-A296-2B61-3868-F105F7F59AF7}"/>
              </a:ext>
            </a:extLst>
          </p:cNvPr>
          <p:cNvSpPr>
            <a:spLocks noGrp="1"/>
          </p:cNvSpPr>
          <p:nvPr>
            <p:ph type="ftr" sz="quarter" idx="11"/>
          </p:nvPr>
        </p:nvSpPr>
        <p:spPr>
          <a:xfrm>
            <a:off x="1088136" y="6272784"/>
            <a:ext cx="10040112"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4B7C8ED8-7309-4338-D39A-ED7C1B64FB63}"/>
              </a:ext>
            </a:extLst>
          </p:cNvPr>
          <p:cNvSpPr>
            <a:spLocks noGrp="1"/>
          </p:cNvSpPr>
          <p:nvPr>
            <p:ph type="sldNum" sz="quarter" idx="12"/>
          </p:nvPr>
        </p:nvSpPr>
        <p:spPr/>
        <p:txBody>
          <a:bodyPr/>
          <a:lstStyle/>
          <a:p>
            <a:fld id="{FDD49B80-2C23-4642-912C-4D9452B5B880}" type="slidenum">
              <a:rPr lang="en-IN" smtClean="0"/>
              <a:t>49</a:t>
            </a:fld>
            <a:endParaRPr lang="en-IN"/>
          </a:p>
        </p:txBody>
      </p:sp>
    </p:spTree>
    <p:extLst>
      <p:ext uri="{BB962C8B-B14F-4D97-AF65-F5344CB8AC3E}">
        <p14:creationId xmlns:p14="http://schemas.microsoft.com/office/powerpoint/2010/main" val="4084674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0EAAC-32AE-03A3-4A49-B2B66E87BAD0}"/>
              </a:ext>
            </a:extLst>
          </p:cNvPr>
          <p:cNvSpPr>
            <a:spLocks noGrp="1"/>
          </p:cNvSpPr>
          <p:nvPr>
            <p:ph type="title"/>
          </p:nvPr>
        </p:nvSpPr>
        <p:spPr>
          <a:xfrm>
            <a:off x="1069848" y="-265043"/>
            <a:ext cx="10058400" cy="1609344"/>
          </a:xfrm>
        </p:spPr>
        <p:txBody>
          <a:bodyPr>
            <a:normAutofit/>
          </a:bodyPr>
          <a:lstStyle/>
          <a:p>
            <a:r>
              <a:rPr lang="en-IN" sz="4800" dirty="0"/>
              <a:t>CLOUD REFERENCE MODEL - ARCHITECTURE</a:t>
            </a:r>
          </a:p>
        </p:txBody>
      </p:sp>
      <p:pic>
        <p:nvPicPr>
          <p:cNvPr id="5" name="Picture 4">
            <a:extLst>
              <a:ext uri="{FF2B5EF4-FFF2-40B4-BE49-F238E27FC236}">
                <a16:creationId xmlns:a16="http://schemas.microsoft.com/office/drawing/2014/main" id="{7B3B8592-B74D-FAB8-2864-E145D8F79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752" y="781878"/>
            <a:ext cx="10058400" cy="5936974"/>
          </a:xfrm>
          <a:prstGeom prst="rect">
            <a:avLst/>
          </a:prstGeom>
        </p:spPr>
      </p:pic>
      <p:sp>
        <p:nvSpPr>
          <p:cNvPr id="6" name="Footer Placeholder 5">
            <a:extLst>
              <a:ext uri="{FF2B5EF4-FFF2-40B4-BE49-F238E27FC236}">
                <a16:creationId xmlns:a16="http://schemas.microsoft.com/office/drawing/2014/main" id="{37FBFCF2-F699-46E8-CC1A-6099DC528888}"/>
              </a:ext>
            </a:extLst>
          </p:cNvPr>
          <p:cNvSpPr>
            <a:spLocks noGrp="1"/>
          </p:cNvSpPr>
          <p:nvPr>
            <p:ph type="ftr" sz="quarter" idx="11"/>
          </p:nvPr>
        </p:nvSpPr>
        <p:spPr>
          <a:xfrm>
            <a:off x="1088136" y="6272784"/>
            <a:ext cx="10202716" cy="365125"/>
          </a:xfrm>
        </p:spPr>
        <p:txBody>
          <a:bodyPr/>
          <a:lstStyle/>
          <a:p>
            <a:r>
              <a:rPr lang="en-US" dirty="0"/>
              <a:t>Cloud Computing : Module 2                                                   											By Namyapriya Dayananda </a:t>
            </a:r>
            <a:endParaRPr lang="en-IN" dirty="0"/>
          </a:p>
        </p:txBody>
      </p:sp>
      <p:sp>
        <p:nvSpPr>
          <p:cNvPr id="3" name="Slide Number Placeholder 2">
            <a:extLst>
              <a:ext uri="{FF2B5EF4-FFF2-40B4-BE49-F238E27FC236}">
                <a16:creationId xmlns:a16="http://schemas.microsoft.com/office/drawing/2014/main" id="{7A620382-5EE9-AB5B-7982-C7047640853F}"/>
              </a:ext>
            </a:extLst>
          </p:cNvPr>
          <p:cNvSpPr>
            <a:spLocks noGrp="1"/>
          </p:cNvSpPr>
          <p:nvPr>
            <p:ph type="sldNum" sz="quarter" idx="12"/>
          </p:nvPr>
        </p:nvSpPr>
        <p:spPr/>
        <p:txBody>
          <a:bodyPr/>
          <a:lstStyle/>
          <a:p>
            <a:fld id="{FDD49B80-2C23-4642-912C-4D9452B5B880}" type="slidenum">
              <a:rPr lang="en-IN" smtClean="0"/>
              <a:t>5</a:t>
            </a:fld>
            <a:endParaRPr lang="en-IN"/>
          </a:p>
        </p:txBody>
      </p:sp>
    </p:spTree>
    <p:extLst>
      <p:ext uri="{BB962C8B-B14F-4D97-AF65-F5344CB8AC3E}">
        <p14:creationId xmlns:p14="http://schemas.microsoft.com/office/powerpoint/2010/main" val="3626748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BD98-0A04-7175-008C-238E8E46DA43}"/>
              </a:ext>
            </a:extLst>
          </p:cNvPr>
          <p:cNvSpPr>
            <a:spLocks noGrp="1"/>
          </p:cNvSpPr>
          <p:nvPr>
            <p:ph type="title"/>
          </p:nvPr>
        </p:nvSpPr>
        <p:spPr>
          <a:xfrm>
            <a:off x="1066800" y="0"/>
            <a:ext cx="10058400" cy="1338470"/>
          </a:xfrm>
        </p:spPr>
        <p:txBody>
          <a:bodyPr/>
          <a:lstStyle/>
          <a:p>
            <a:r>
              <a:rPr lang="en-IN" dirty="0"/>
              <a:t>Storage management </a:t>
            </a:r>
          </a:p>
        </p:txBody>
      </p:sp>
      <p:sp>
        <p:nvSpPr>
          <p:cNvPr id="3" name="Content Placeholder 2">
            <a:extLst>
              <a:ext uri="{FF2B5EF4-FFF2-40B4-BE49-F238E27FC236}">
                <a16:creationId xmlns:a16="http://schemas.microsoft.com/office/drawing/2014/main" id="{EAE64046-C911-83B3-D756-E746A67AABB7}"/>
              </a:ext>
            </a:extLst>
          </p:cNvPr>
          <p:cNvSpPr>
            <a:spLocks noGrp="1"/>
          </p:cNvSpPr>
          <p:nvPr>
            <p:ph idx="1"/>
          </p:nvPr>
        </p:nvSpPr>
        <p:spPr>
          <a:xfrm>
            <a:off x="1069848" y="1232453"/>
            <a:ext cx="10058400" cy="4939748"/>
          </a:xfrm>
        </p:spPr>
        <p:txBody>
          <a:bodyPr>
            <a:normAutofit/>
          </a:bodyPr>
          <a:lstStyle/>
          <a:p>
            <a:pPr marL="0" indent="0">
              <a:buNone/>
            </a:pPr>
            <a:r>
              <a:rPr lang="en-US" dirty="0"/>
              <a:t>Aneka offers two different facilities for storage management: </a:t>
            </a:r>
          </a:p>
          <a:p>
            <a:r>
              <a:rPr lang="en-US" dirty="0"/>
              <a:t>A centralized file storage </a:t>
            </a:r>
          </a:p>
          <a:p>
            <a:pPr lvl="1"/>
            <a:r>
              <a:rPr lang="en-US" dirty="0"/>
              <a:t>execution of compute intensive applications </a:t>
            </a:r>
          </a:p>
          <a:p>
            <a:pPr lvl="1"/>
            <a:r>
              <a:rPr lang="en-US" dirty="0"/>
              <a:t>Require powerful processors and do not have high demands in terms of storage </a:t>
            </a:r>
          </a:p>
          <a:p>
            <a:pPr lvl="1"/>
            <a:r>
              <a:rPr lang="en-US" dirty="0"/>
              <a:t>Aneka’s Storage Service –provides distributed applications with the basic file transfer facility (Normal FTP) </a:t>
            </a:r>
          </a:p>
          <a:p>
            <a:pPr lvl="1"/>
            <a:r>
              <a:rPr lang="en-US" dirty="0"/>
              <a:t>File channel uses the components file channel controller and handler to upload, download and browse files </a:t>
            </a:r>
          </a:p>
          <a:p>
            <a:r>
              <a:rPr lang="en-US" dirty="0"/>
              <a:t>Distributed file system </a:t>
            </a:r>
          </a:p>
          <a:p>
            <a:pPr lvl="1"/>
            <a:r>
              <a:rPr lang="en-US" dirty="0"/>
              <a:t>Storage support for data-intensive applications </a:t>
            </a:r>
          </a:p>
          <a:p>
            <a:pPr lvl="1"/>
            <a:r>
              <a:rPr lang="en-US" dirty="0"/>
              <a:t>Google File System used as a reference, maser node based </a:t>
            </a:r>
          </a:p>
          <a:p>
            <a:pPr lvl="1"/>
            <a:r>
              <a:rPr lang="en-US" dirty="0"/>
              <a:t>keeps track of the status of all the storage nodes, </a:t>
            </a:r>
          </a:p>
          <a:p>
            <a:pPr lvl="1"/>
            <a:r>
              <a:rPr lang="en-US" dirty="0"/>
              <a:t>A pool of chunk servers, which provide distributed storage space in which to store files </a:t>
            </a:r>
          </a:p>
          <a:p>
            <a:pPr lvl="1"/>
            <a:r>
              <a:rPr lang="en-US" dirty="0"/>
              <a:t>Files are logically organized into a directory structure </a:t>
            </a:r>
            <a:endParaRPr lang="en-IN" dirty="0"/>
          </a:p>
        </p:txBody>
      </p:sp>
      <p:sp>
        <p:nvSpPr>
          <p:cNvPr id="4" name="Footer Placeholder 3">
            <a:extLst>
              <a:ext uri="{FF2B5EF4-FFF2-40B4-BE49-F238E27FC236}">
                <a16:creationId xmlns:a16="http://schemas.microsoft.com/office/drawing/2014/main" id="{252F67A8-F3DE-3D58-CFA9-2FFA09910884}"/>
              </a:ext>
            </a:extLst>
          </p:cNvPr>
          <p:cNvSpPr>
            <a:spLocks noGrp="1"/>
          </p:cNvSpPr>
          <p:nvPr>
            <p:ph type="ftr" sz="quarter" idx="11"/>
          </p:nvPr>
        </p:nvSpPr>
        <p:spPr>
          <a:xfrm>
            <a:off x="1088135" y="6272784"/>
            <a:ext cx="10058399"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269C4B7F-44B0-33CB-29EA-124579CA8513}"/>
              </a:ext>
            </a:extLst>
          </p:cNvPr>
          <p:cNvSpPr>
            <a:spLocks noGrp="1"/>
          </p:cNvSpPr>
          <p:nvPr>
            <p:ph type="sldNum" sz="quarter" idx="12"/>
          </p:nvPr>
        </p:nvSpPr>
        <p:spPr/>
        <p:txBody>
          <a:bodyPr/>
          <a:lstStyle/>
          <a:p>
            <a:fld id="{FDD49B80-2C23-4642-912C-4D9452B5B880}" type="slidenum">
              <a:rPr lang="en-IN" smtClean="0"/>
              <a:t>50</a:t>
            </a:fld>
            <a:endParaRPr lang="en-IN"/>
          </a:p>
        </p:txBody>
      </p:sp>
    </p:spTree>
    <p:extLst>
      <p:ext uri="{BB962C8B-B14F-4D97-AF65-F5344CB8AC3E}">
        <p14:creationId xmlns:p14="http://schemas.microsoft.com/office/powerpoint/2010/main" val="89126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8284-DFB4-D114-FD5F-D63664E2D42A}"/>
              </a:ext>
            </a:extLst>
          </p:cNvPr>
          <p:cNvSpPr>
            <a:spLocks noGrp="1"/>
          </p:cNvSpPr>
          <p:nvPr>
            <p:ph type="title"/>
          </p:nvPr>
        </p:nvSpPr>
        <p:spPr>
          <a:xfrm>
            <a:off x="1069848" y="331304"/>
            <a:ext cx="10058400" cy="1179444"/>
          </a:xfrm>
        </p:spPr>
        <p:txBody>
          <a:bodyPr/>
          <a:lstStyle/>
          <a:p>
            <a:r>
              <a:rPr lang="en-IN" dirty="0"/>
              <a:t>Storage management </a:t>
            </a:r>
          </a:p>
        </p:txBody>
      </p:sp>
      <p:sp>
        <p:nvSpPr>
          <p:cNvPr id="3" name="Content Placeholder 2">
            <a:extLst>
              <a:ext uri="{FF2B5EF4-FFF2-40B4-BE49-F238E27FC236}">
                <a16:creationId xmlns:a16="http://schemas.microsoft.com/office/drawing/2014/main" id="{201CE943-0033-2FA0-B301-08F0B516BDD9}"/>
              </a:ext>
            </a:extLst>
          </p:cNvPr>
          <p:cNvSpPr>
            <a:spLocks noGrp="1"/>
          </p:cNvSpPr>
          <p:nvPr>
            <p:ph idx="1"/>
          </p:nvPr>
        </p:nvSpPr>
        <p:spPr>
          <a:xfrm>
            <a:off x="1069848" y="1775791"/>
            <a:ext cx="10058400" cy="4396409"/>
          </a:xfrm>
        </p:spPr>
        <p:txBody>
          <a:bodyPr/>
          <a:lstStyle/>
          <a:p>
            <a:r>
              <a:rPr lang="en-US" sz="2400" dirty="0"/>
              <a:t>Characteristics Google File System </a:t>
            </a:r>
          </a:p>
          <a:p>
            <a:pPr lvl="1"/>
            <a:r>
              <a:rPr lang="en-US" sz="2000" dirty="0"/>
              <a:t>Files are huge by traditional standards (multi-gigabytes). </a:t>
            </a:r>
          </a:p>
          <a:p>
            <a:pPr lvl="1"/>
            <a:r>
              <a:rPr lang="en-US" sz="2000" dirty="0"/>
              <a:t>Files are modified by appending new data rather than rewriting existing data. </a:t>
            </a:r>
          </a:p>
          <a:p>
            <a:pPr lvl="1"/>
            <a:r>
              <a:rPr lang="en-US" sz="2000" dirty="0"/>
              <a:t>There are two kinds of major workloads: large streaming reads and small random reads. </a:t>
            </a:r>
          </a:p>
          <a:p>
            <a:pPr lvl="1"/>
            <a:r>
              <a:rPr lang="en-US" sz="2000" dirty="0"/>
              <a:t>It is more important to have a sustained bandwidth than a low latency</a:t>
            </a:r>
            <a:endParaRPr lang="en-IN" sz="2000" dirty="0"/>
          </a:p>
        </p:txBody>
      </p:sp>
      <p:sp>
        <p:nvSpPr>
          <p:cNvPr id="4" name="Footer Placeholder 3">
            <a:extLst>
              <a:ext uri="{FF2B5EF4-FFF2-40B4-BE49-F238E27FC236}">
                <a16:creationId xmlns:a16="http://schemas.microsoft.com/office/drawing/2014/main" id="{F11C17D2-2ABC-558A-9C1C-8323ECBB0B19}"/>
              </a:ext>
            </a:extLst>
          </p:cNvPr>
          <p:cNvSpPr>
            <a:spLocks noGrp="1"/>
          </p:cNvSpPr>
          <p:nvPr>
            <p:ph type="ftr" sz="quarter" idx="11"/>
          </p:nvPr>
        </p:nvSpPr>
        <p:spPr>
          <a:xfrm>
            <a:off x="1088136" y="6272784"/>
            <a:ext cx="10058400"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BBEBEA85-8842-D2CF-F565-5CCF993F9853}"/>
              </a:ext>
            </a:extLst>
          </p:cNvPr>
          <p:cNvSpPr>
            <a:spLocks noGrp="1"/>
          </p:cNvSpPr>
          <p:nvPr>
            <p:ph type="sldNum" sz="quarter" idx="12"/>
          </p:nvPr>
        </p:nvSpPr>
        <p:spPr/>
        <p:txBody>
          <a:bodyPr/>
          <a:lstStyle/>
          <a:p>
            <a:fld id="{FDD49B80-2C23-4642-912C-4D9452B5B880}" type="slidenum">
              <a:rPr lang="en-IN" smtClean="0"/>
              <a:t>51</a:t>
            </a:fld>
            <a:endParaRPr lang="en-IN"/>
          </a:p>
        </p:txBody>
      </p:sp>
    </p:spTree>
    <p:extLst>
      <p:ext uri="{BB962C8B-B14F-4D97-AF65-F5344CB8AC3E}">
        <p14:creationId xmlns:p14="http://schemas.microsoft.com/office/powerpoint/2010/main" val="40025371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F25A-A9E9-3176-F282-64D993ACF02D}"/>
              </a:ext>
            </a:extLst>
          </p:cNvPr>
          <p:cNvSpPr>
            <a:spLocks noGrp="1"/>
          </p:cNvSpPr>
          <p:nvPr>
            <p:ph type="title"/>
          </p:nvPr>
        </p:nvSpPr>
        <p:spPr>
          <a:xfrm>
            <a:off x="1069848" y="484632"/>
            <a:ext cx="10058400" cy="840585"/>
          </a:xfrm>
        </p:spPr>
        <p:txBody>
          <a:bodyPr>
            <a:normAutofit fontScale="90000"/>
          </a:bodyPr>
          <a:lstStyle/>
          <a:p>
            <a:r>
              <a:rPr lang="en-US" dirty="0"/>
              <a:t>Accounting, billing, and resource pricing </a:t>
            </a:r>
            <a:endParaRPr lang="en-IN" dirty="0"/>
          </a:p>
        </p:txBody>
      </p:sp>
      <p:sp>
        <p:nvSpPr>
          <p:cNvPr id="3" name="Content Placeholder 2">
            <a:extLst>
              <a:ext uri="{FF2B5EF4-FFF2-40B4-BE49-F238E27FC236}">
                <a16:creationId xmlns:a16="http://schemas.microsoft.com/office/drawing/2014/main" id="{88BD85F6-E200-BAA6-5686-F0178331350C}"/>
              </a:ext>
            </a:extLst>
          </p:cNvPr>
          <p:cNvSpPr>
            <a:spLocks noGrp="1"/>
          </p:cNvSpPr>
          <p:nvPr>
            <p:ph idx="1"/>
          </p:nvPr>
        </p:nvSpPr>
        <p:spPr>
          <a:xfrm>
            <a:off x="1069848" y="1590261"/>
            <a:ext cx="10058400" cy="4581939"/>
          </a:xfrm>
        </p:spPr>
        <p:txBody>
          <a:bodyPr>
            <a:normAutofit/>
          </a:bodyPr>
          <a:lstStyle/>
          <a:p>
            <a:r>
              <a:rPr lang="en-US" sz="2400" dirty="0"/>
              <a:t>Accounting Services keep track of the status of applications in the Aneka Cloud </a:t>
            </a:r>
          </a:p>
          <a:p>
            <a:r>
              <a:rPr lang="en-US" sz="2400" dirty="0"/>
              <a:t>Detailed breakdown of usage is vital for proper management of resources </a:t>
            </a:r>
          </a:p>
          <a:p>
            <a:r>
              <a:rPr lang="en-US" sz="2400" dirty="0"/>
              <a:t>Complete history of application execution, storage and other resource utilization parameters is captured </a:t>
            </a:r>
          </a:p>
          <a:p>
            <a:r>
              <a:rPr lang="en-US" sz="2400" dirty="0"/>
              <a:t>Aneka Billing Service provides detailed information about each user’s usage of resources, with the associated costs </a:t>
            </a:r>
          </a:p>
          <a:p>
            <a:r>
              <a:rPr lang="en-US" sz="2400" dirty="0"/>
              <a:t>Resources are priced differently as per the available set of services.</a:t>
            </a:r>
            <a:endParaRPr lang="en-IN" sz="2400" dirty="0"/>
          </a:p>
        </p:txBody>
      </p:sp>
      <p:sp>
        <p:nvSpPr>
          <p:cNvPr id="4" name="Footer Placeholder 3">
            <a:extLst>
              <a:ext uri="{FF2B5EF4-FFF2-40B4-BE49-F238E27FC236}">
                <a16:creationId xmlns:a16="http://schemas.microsoft.com/office/drawing/2014/main" id="{DA42754B-A300-BFFE-02CA-FD698422EB26}"/>
              </a:ext>
            </a:extLst>
          </p:cNvPr>
          <p:cNvSpPr>
            <a:spLocks noGrp="1"/>
          </p:cNvSpPr>
          <p:nvPr>
            <p:ph type="ftr" sz="quarter" idx="11"/>
          </p:nvPr>
        </p:nvSpPr>
        <p:spPr>
          <a:xfrm>
            <a:off x="1088136" y="6272784"/>
            <a:ext cx="10040112"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CB268BD1-FB1F-CE43-840C-F6C9420024FD}"/>
              </a:ext>
            </a:extLst>
          </p:cNvPr>
          <p:cNvSpPr>
            <a:spLocks noGrp="1"/>
          </p:cNvSpPr>
          <p:nvPr>
            <p:ph type="sldNum" sz="quarter" idx="12"/>
          </p:nvPr>
        </p:nvSpPr>
        <p:spPr/>
        <p:txBody>
          <a:bodyPr/>
          <a:lstStyle/>
          <a:p>
            <a:fld id="{FDD49B80-2C23-4642-912C-4D9452B5B880}" type="slidenum">
              <a:rPr lang="en-IN" smtClean="0"/>
              <a:t>52</a:t>
            </a:fld>
            <a:endParaRPr lang="en-IN"/>
          </a:p>
        </p:txBody>
      </p:sp>
    </p:spTree>
    <p:extLst>
      <p:ext uri="{BB962C8B-B14F-4D97-AF65-F5344CB8AC3E}">
        <p14:creationId xmlns:p14="http://schemas.microsoft.com/office/powerpoint/2010/main" val="20266739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A767-76B4-16EB-2AA3-EFD578883E80}"/>
              </a:ext>
            </a:extLst>
          </p:cNvPr>
          <p:cNvSpPr>
            <a:spLocks noGrp="1"/>
          </p:cNvSpPr>
          <p:nvPr>
            <p:ph type="title"/>
          </p:nvPr>
        </p:nvSpPr>
        <p:spPr>
          <a:xfrm>
            <a:off x="1069848" y="220091"/>
            <a:ext cx="10058400" cy="1091873"/>
          </a:xfrm>
        </p:spPr>
        <p:txBody>
          <a:bodyPr>
            <a:normAutofit/>
          </a:bodyPr>
          <a:lstStyle/>
          <a:p>
            <a:r>
              <a:rPr lang="en-IN" dirty="0"/>
              <a:t>Resource reservation </a:t>
            </a:r>
          </a:p>
        </p:txBody>
      </p:sp>
      <p:sp>
        <p:nvSpPr>
          <p:cNvPr id="3" name="Content Placeholder 2">
            <a:extLst>
              <a:ext uri="{FF2B5EF4-FFF2-40B4-BE49-F238E27FC236}">
                <a16:creationId xmlns:a16="http://schemas.microsoft.com/office/drawing/2014/main" id="{32B714B4-BB7F-A0CD-4342-06F06661582A}"/>
              </a:ext>
            </a:extLst>
          </p:cNvPr>
          <p:cNvSpPr>
            <a:spLocks noGrp="1"/>
          </p:cNvSpPr>
          <p:nvPr>
            <p:ph idx="1"/>
          </p:nvPr>
        </p:nvSpPr>
        <p:spPr>
          <a:xfrm>
            <a:off x="1069848" y="1311964"/>
            <a:ext cx="10058400" cy="4860236"/>
          </a:xfrm>
        </p:spPr>
        <p:txBody>
          <a:bodyPr>
            <a:noAutofit/>
          </a:bodyPr>
          <a:lstStyle/>
          <a:p>
            <a:pPr algn="just"/>
            <a:r>
              <a:rPr lang="en-US" sz="2400" dirty="0"/>
              <a:t>Aneka’s Resource reservation supports the execution of distributed applications and allows for reserving resources for exclusive use by specific applications </a:t>
            </a:r>
          </a:p>
          <a:p>
            <a:pPr algn="just"/>
            <a:r>
              <a:rPr lang="en-US" sz="2400" dirty="0"/>
              <a:t>Supports two different kinds of services: </a:t>
            </a:r>
          </a:p>
          <a:p>
            <a:pPr lvl="1" algn="just"/>
            <a:r>
              <a:rPr lang="en-US" sz="2000" dirty="0"/>
              <a:t>Resource Reservation : keeps track of all the reserved time slots in the Aneka Cloud and provides a unified view of the system. </a:t>
            </a:r>
          </a:p>
          <a:p>
            <a:pPr lvl="1" algn="just"/>
            <a:r>
              <a:rPr lang="en-US" sz="2000" dirty="0"/>
              <a:t>The Allocation Service: is installed on each node that features execution services and manages the database of information regarding the allocated slots on the local node. </a:t>
            </a:r>
          </a:p>
          <a:p>
            <a:pPr algn="just"/>
            <a:r>
              <a:rPr lang="en-US" sz="2400" dirty="0"/>
              <a:t>Applications that need to complete within a given deadline can make a reservation request for a specific number of nodes in a given timeframe. </a:t>
            </a:r>
          </a:p>
          <a:p>
            <a:pPr algn="just"/>
            <a:r>
              <a:rPr lang="en-US" sz="2400" dirty="0"/>
              <a:t>Later, the Reservation Service will return a reservation identifier as proof of the resource booking.</a:t>
            </a:r>
            <a:endParaRPr lang="en-IN" sz="2400" dirty="0"/>
          </a:p>
        </p:txBody>
      </p:sp>
      <p:sp>
        <p:nvSpPr>
          <p:cNvPr id="4" name="Footer Placeholder 3">
            <a:extLst>
              <a:ext uri="{FF2B5EF4-FFF2-40B4-BE49-F238E27FC236}">
                <a16:creationId xmlns:a16="http://schemas.microsoft.com/office/drawing/2014/main" id="{52F6B122-0A58-9A74-B600-683F1A1D119A}"/>
              </a:ext>
            </a:extLst>
          </p:cNvPr>
          <p:cNvSpPr>
            <a:spLocks noGrp="1"/>
          </p:cNvSpPr>
          <p:nvPr>
            <p:ph type="ftr" sz="quarter" idx="11"/>
          </p:nvPr>
        </p:nvSpPr>
        <p:spPr>
          <a:xfrm>
            <a:off x="1088136" y="6272784"/>
            <a:ext cx="10058400"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7D3AE02D-2000-F055-C4AD-BB119AF377FD}"/>
              </a:ext>
            </a:extLst>
          </p:cNvPr>
          <p:cNvSpPr>
            <a:spLocks noGrp="1"/>
          </p:cNvSpPr>
          <p:nvPr>
            <p:ph type="sldNum" sz="quarter" idx="12"/>
          </p:nvPr>
        </p:nvSpPr>
        <p:spPr/>
        <p:txBody>
          <a:bodyPr/>
          <a:lstStyle/>
          <a:p>
            <a:fld id="{FDD49B80-2C23-4642-912C-4D9452B5B880}" type="slidenum">
              <a:rPr lang="en-IN" smtClean="0"/>
              <a:t>53</a:t>
            </a:fld>
            <a:endParaRPr lang="en-IN"/>
          </a:p>
        </p:txBody>
      </p:sp>
    </p:spTree>
    <p:extLst>
      <p:ext uri="{BB962C8B-B14F-4D97-AF65-F5344CB8AC3E}">
        <p14:creationId xmlns:p14="http://schemas.microsoft.com/office/powerpoint/2010/main" val="36370679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3507C-2625-220B-A3A5-FC3B07EF3755}"/>
              </a:ext>
            </a:extLst>
          </p:cNvPr>
          <p:cNvSpPr>
            <a:spLocks noGrp="1"/>
          </p:cNvSpPr>
          <p:nvPr>
            <p:ph type="title"/>
          </p:nvPr>
        </p:nvSpPr>
        <p:spPr/>
        <p:txBody>
          <a:bodyPr/>
          <a:lstStyle/>
          <a:p>
            <a:r>
              <a:rPr lang="en-US" sz="5400" dirty="0"/>
              <a:t>Aneka Framework implementations</a:t>
            </a:r>
            <a:endParaRPr lang="en-IN" dirty="0"/>
          </a:p>
        </p:txBody>
      </p:sp>
      <p:sp>
        <p:nvSpPr>
          <p:cNvPr id="3" name="Content Placeholder 2">
            <a:extLst>
              <a:ext uri="{FF2B5EF4-FFF2-40B4-BE49-F238E27FC236}">
                <a16:creationId xmlns:a16="http://schemas.microsoft.com/office/drawing/2014/main" id="{E403DDF3-B40A-8EEE-19FE-5D0481DAEBB3}"/>
              </a:ext>
            </a:extLst>
          </p:cNvPr>
          <p:cNvSpPr>
            <a:spLocks noGrp="1"/>
          </p:cNvSpPr>
          <p:nvPr>
            <p:ph idx="1"/>
          </p:nvPr>
        </p:nvSpPr>
        <p:spPr/>
        <p:txBody>
          <a:bodyPr/>
          <a:lstStyle/>
          <a:p>
            <a:r>
              <a:rPr lang="en-US" sz="2400" dirty="0"/>
              <a:t>Aneka Framework supports three different implementations:</a:t>
            </a:r>
            <a:r>
              <a:rPr lang="en-US" dirty="0"/>
              <a:t> </a:t>
            </a:r>
          </a:p>
          <a:p>
            <a:r>
              <a:rPr lang="en-US" b="1" dirty="0"/>
              <a:t>Basic Reservation: </a:t>
            </a:r>
            <a:r>
              <a:rPr lang="en-US" dirty="0"/>
              <a:t>Features the basic capability to reserve execution slots on nodes and implements the alternate offers protocol, which provides alternative options in case the initial reservation requests cannot be satisfied </a:t>
            </a:r>
          </a:p>
          <a:p>
            <a:r>
              <a:rPr lang="en-US" b="1" dirty="0"/>
              <a:t>Libra Reservation: </a:t>
            </a:r>
            <a:r>
              <a:rPr lang="en-US" dirty="0"/>
              <a:t>Represents a variation of the previous implementation that features the ability to price nodes differently according to their hardware capabilities </a:t>
            </a:r>
          </a:p>
          <a:p>
            <a:r>
              <a:rPr lang="en-US" b="1" dirty="0"/>
              <a:t>Relay Reservation:</a:t>
            </a:r>
            <a:r>
              <a:rPr lang="en-US" dirty="0"/>
              <a:t> Constitutes a very thin implementation that allows a resource broker to reserve nodes in Aneka Clouds and control the logic with which these nodes are reserved (integration scenarios )</a:t>
            </a:r>
            <a:endParaRPr lang="en-IN" dirty="0"/>
          </a:p>
        </p:txBody>
      </p:sp>
      <p:sp>
        <p:nvSpPr>
          <p:cNvPr id="4" name="Footer Placeholder 3">
            <a:extLst>
              <a:ext uri="{FF2B5EF4-FFF2-40B4-BE49-F238E27FC236}">
                <a16:creationId xmlns:a16="http://schemas.microsoft.com/office/drawing/2014/main" id="{610BCAF7-7E82-812D-410D-A1F50A25B5A2}"/>
              </a:ext>
            </a:extLst>
          </p:cNvPr>
          <p:cNvSpPr>
            <a:spLocks noGrp="1"/>
          </p:cNvSpPr>
          <p:nvPr>
            <p:ph type="ftr" sz="quarter" idx="11"/>
          </p:nvPr>
        </p:nvSpPr>
        <p:spPr>
          <a:xfrm>
            <a:off x="1088136" y="6272784"/>
            <a:ext cx="10040112"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5C9833EB-3837-ACA6-74C6-9664756517F1}"/>
              </a:ext>
            </a:extLst>
          </p:cNvPr>
          <p:cNvSpPr>
            <a:spLocks noGrp="1"/>
          </p:cNvSpPr>
          <p:nvPr>
            <p:ph type="sldNum" sz="quarter" idx="12"/>
          </p:nvPr>
        </p:nvSpPr>
        <p:spPr/>
        <p:txBody>
          <a:bodyPr/>
          <a:lstStyle/>
          <a:p>
            <a:fld id="{FDD49B80-2C23-4642-912C-4D9452B5B880}" type="slidenum">
              <a:rPr lang="en-IN" smtClean="0"/>
              <a:t>54</a:t>
            </a:fld>
            <a:endParaRPr lang="en-IN"/>
          </a:p>
        </p:txBody>
      </p:sp>
    </p:spTree>
    <p:extLst>
      <p:ext uri="{BB962C8B-B14F-4D97-AF65-F5344CB8AC3E}">
        <p14:creationId xmlns:p14="http://schemas.microsoft.com/office/powerpoint/2010/main" val="25228800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2F700F-0019-A651-E7B6-5D901AE7A8A5}"/>
              </a:ext>
            </a:extLst>
          </p:cNvPr>
          <p:cNvSpPr>
            <a:spLocks noGrp="1"/>
          </p:cNvSpPr>
          <p:nvPr>
            <p:ph idx="1"/>
          </p:nvPr>
        </p:nvSpPr>
        <p:spPr>
          <a:xfrm>
            <a:off x="1069848" y="1444488"/>
            <a:ext cx="10058400" cy="4727712"/>
          </a:xfrm>
        </p:spPr>
        <p:txBody>
          <a:bodyPr>
            <a:normAutofit/>
          </a:bodyPr>
          <a:lstStyle/>
          <a:p>
            <a:r>
              <a:rPr lang="en-US" dirty="0"/>
              <a:t>Manage the execution of applications and constitute a layer that differentiates based on specific model used </a:t>
            </a:r>
          </a:p>
          <a:p>
            <a:r>
              <a:rPr lang="en-US" dirty="0"/>
              <a:t>Two major types of activities that are common across all the supported models: </a:t>
            </a:r>
          </a:p>
          <a:p>
            <a:pPr lvl="1"/>
            <a:r>
              <a:rPr lang="en-US" dirty="0"/>
              <a:t>Scheduling </a:t>
            </a:r>
          </a:p>
          <a:p>
            <a:pPr lvl="1"/>
            <a:r>
              <a:rPr lang="en-US" dirty="0"/>
              <a:t>Execution </a:t>
            </a:r>
          </a:p>
          <a:p>
            <a:r>
              <a:rPr lang="en-US" b="1" dirty="0"/>
              <a:t>Scheduling Services </a:t>
            </a:r>
            <a:r>
              <a:rPr lang="en-US" dirty="0"/>
              <a:t>are in-charge of planning the execution of distributed applications and governing the allocation of jobs </a:t>
            </a:r>
          </a:p>
          <a:p>
            <a:r>
              <a:rPr lang="en-US" dirty="0"/>
              <a:t>Constitute the integration point with several other Foundation and Fabric Services </a:t>
            </a:r>
          </a:p>
          <a:p>
            <a:r>
              <a:rPr lang="en-US" dirty="0"/>
              <a:t>Scheduling components common tasks performed are </a:t>
            </a:r>
          </a:p>
          <a:p>
            <a:r>
              <a:rPr lang="en-US" dirty="0"/>
              <a:t>Job to node mapping, Rescheduling of failed jobs </a:t>
            </a:r>
          </a:p>
          <a:p>
            <a:r>
              <a:rPr lang="en-US" dirty="0"/>
              <a:t>Job status monitoring and Application status monitoring</a:t>
            </a:r>
            <a:endParaRPr lang="en-IN" dirty="0"/>
          </a:p>
        </p:txBody>
      </p:sp>
      <p:sp>
        <p:nvSpPr>
          <p:cNvPr id="4" name="Footer Placeholder 3">
            <a:extLst>
              <a:ext uri="{FF2B5EF4-FFF2-40B4-BE49-F238E27FC236}">
                <a16:creationId xmlns:a16="http://schemas.microsoft.com/office/drawing/2014/main" id="{941867F7-6391-298E-0FA3-A72C9478588D}"/>
              </a:ext>
            </a:extLst>
          </p:cNvPr>
          <p:cNvSpPr>
            <a:spLocks noGrp="1"/>
          </p:cNvSpPr>
          <p:nvPr>
            <p:ph type="ftr" sz="quarter" idx="11"/>
          </p:nvPr>
        </p:nvSpPr>
        <p:spPr>
          <a:xfrm>
            <a:off x="1088136" y="6272784"/>
            <a:ext cx="10222992"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C92EAC52-A227-EB9A-0B8D-2AA471EFEE1E}"/>
              </a:ext>
            </a:extLst>
          </p:cNvPr>
          <p:cNvSpPr>
            <a:spLocks noGrp="1"/>
          </p:cNvSpPr>
          <p:nvPr>
            <p:ph type="sldNum" sz="quarter" idx="12"/>
          </p:nvPr>
        </p:nvSpPr>
        <p:spPr/>
        <p:txBody>
          <a:bodyPr/>
          <a:lstStyle/>
          <a:p>
            <a:fld id="{FDD49B80-2C23-4642-912C-4D9452B5B880}" type="slidenum">
              <a:rPr lang="en-IN" smtClean="0"/>
              <a:t>55</a:t>
            </a:fld>
            <a:endParaRPr lang="en-IN"/>
          </a:p>
        </p:txBody>
      </p:sp>
      <p:sp>
        <p:nvSpPr>
          <p:cNvPr id="6" name="Title 1">
            <a:extLst>
              <a:ext uri="{FF2B5EF4-FFF2-40B4-BE49-F238E27FC236}">
                <a16:creationId xmlns:a16="http://schemas.microsoft.com/office/drawing/2014/main" id="{E551DC50-DE95-12AF-8DBA-EFD60B9D72D8}"/>
              </a:ext>
            </a:extLst>
          </p:cNvPr>
          <p:cNvSpPr>
            <a:spLocks noGrp="1"/>
          </p:cNvSpPr>
          <p:nvPr>
            <p:ph type="title"/>
          </p:nvPr>
        </p:nvSpPr>
        <p:spPr>
          <a:xfrm>
            <a:off x="1069975" y="220092"/>
            <a:ext cx="10058400" cy="1224396"/>
          </a:xfrm>
        </p:spPr>
        <p:txBody>
          <a:bodyPr/>
          <a:lstStyle/>
          <a:p>
            <a:r>
              <a:rPr lang="en-US" sz="5400" dirty="0"/>
              <a:t>Aneka Framework implementations</a:t>
            </a:r>
            <a:endParaRPr lang="en-IN" dirty="0"/>
          </a:p>
        </p:txBody>
      </p:sp>
    </p:spTree>
    <p:extLst>
      <p:ext uri="{BB962C8B-B14F-4D97-AF65-F5344CB8AC3E}">
        <p14:creationId xmlns:p14="http://schemas.microsoft.com/office/powerpoint/2010/main" val="38692067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6B8E-569D-B4BC-F427-4BFB6445F32B}"/>
              </a:ext>
            </a:extLst>
          </p:cNvPr>
          <p:cNvSpPr>
            <a:spLocks noGrp="1"/>
          </p:cNvSpPr>
          <p:nvPr>
            <p:ph type="title"/>
          </p:nvPr>
        </p:nvSpPr>
        <p:spPr>
          <a:xfrm>
            <a:off x="1069848" y="220091"/>
            <a:ext cx="10058400" cy="1131632"/>
          </a:xfrm>
        </p:spPr>
        <p:txBody>
          <a:bodyPr/>
          <a:lstStyle/>
          <a:p>
            <a:r>
              <a:rPr lang="en-US" sz="5400" dirty="0"/>
              <a:t>Aneka Framework implementations</a:t>
            </a:r>
            <a:endParaRPr lang="en-IN" dirty="0"/>
          </a:p>
        </p:txBody>
      </p:sp>
      <p:sp>
        <p:nvSpPr>
          <p:cNvPr id="3" name="Content Placeholder 2">
            <a:extLst>
              <a:ext uri="{FF2B5EF4-FFF2-40B4-BE49-F238E27FC236}">
                <a16:creationId xmlns:a16="http://schemas.microsoft.com/office/drawing/2014/main" id="{08DE1CF7-9334-1831-DD79-C9D390AD3105}"/>
              </a:ext>
            </a:extLst>
          </p:cNvPr>
          <p:cNvSpPr>
            <a:spLocks noGrp="1"/>
          </p:cNvSpPr>
          <p:nvPr>
            <p:ph idx="1"/>
          </p:nvPr>
        </p:nvSpPr>
        <p:spPr>
          <a:xfrm>
            <a:off x="1069848" y="1484243"/>
            <a:ext cx="10058400" cy="4687957"/>
          </a:xfrm>
        </p:spPr>
        <p:txBody>
          <a:bodyPr>
            <a:normAutofit fontScale="92500" lnSpcReduction="20000"/>
          </a:bodyPr>
          <a:lstStyle/>
          <a:p>
            <a:pPr marL="0" indent="0">
              <a:buNone/>
            </a:pPr>
            <a:r>
              <a:rPr lang="en-IN" b="1" dirty="0"/>
              <a:t>Execution Services</a:t>
            </a:r>
            <a:endParaRPr lang="en-US" b="1" dirty="0"/>
          </a:p>
          <a:p>
            <a:r>
              <a:rPr lang="en-US" dirty="0"/>
              <a:t>Control the execution of single jobs that compose </a:t>
            </a:r>
            <a:r>
              <a:rPr lang="en-US" dirty="0" err="1"/>
              <a:t>applns</a:t>
            </a:r>
            <a:r>
              <a:rPr lang="en-US" dirty="0"/>
              <a:t>. </a:t>
            </a:r>
          </a:p>
          <a:p>
            <a:r>
              <a:rPr lang="en-US" dirty="0"/>
              <a:t>In-charge of setting up the runtime environment hosting the execution of jobs </a:t>
            </a:r>
          </a:p>
          <a:p>
            <a:r>
              <a:rPr lang="en-US" dirty="0"/>
              <a:t>Common operations that apply across all the range of supported models: </a:t>
            </a:r>
          </a:p>
          <a:p>
            <a:r>
              <a:rPr lang="en-US" dirty="0"/>
              <a:t>Unpacking the jobs received from the scheduler </a:t>
            </a:r>
          </a:p>
          <a:p>
            <a:r>
              <a:rPr lang="en-US" dirty="0"/>
              <a:t>Retrieval of input files required for job execution </a:t>
            </a:r>
          </a:p>
          <a:p>
            <a:r>
              <a:rPr lang="en-US" dirty="0"/>
              <a:t>Sandboxed execution of jobs </a:t>
            </a:r>
          </a:p>
          <a:p>
            <a:r>
              <a:rPr lang="en-US" dirty="0"/>
              <a:t>Submission of output files at the end of execution </a:t>
            </a:r>
          </a:p>
          <a:p>
            <a:r>
              <a:rPr lang="en-US" dirty="0"/>
              <a:t>Execution failure management </a:t>
            </a:r>
          </a:p>
          <a:p>
            <a:r>
              <a:rPr lang="en-US" dirty="0"/>
              <a:t>Performance monitoring </a:t>
            </a:r>
          </a:p>
          <a:p>
            <a:r>
              <a:rPr lang="en-US" dirty="0"/>
              <a:t>Packing jobs and sending them back to the scheduler </a:t>
            </a:r>
          </a:p>
          <a:p>
            <a:r>
              <a:rPr lang="en-US" dirty="0"/>
              <a:t>Supporting models – Task model, Thread model, MapReduce Model and Parameter sweep model</a:t>
            </a:r>
            <a:endParaRPr lang="en-IN" dirty="0"/>
          </a:p>
        </p:txBody>
      </p:sp>
      <p:sp>
        <p:nvSpPr>
          <p:cNvPr id="4" name="Footer Placeholder 3">
            <a:extLst>
              <a:ext uri="{FF2B5EF4-FFF2-40B4-BE49-F238E27FC236}">
                <a16:creationId xmlns:a16="http://schemas.microsoft.com/office/drawing/2014/main" id="{CF6921A9-1EF8-DA77-CAC5-4DB8F8F17B69}"/>
              </a:ext>
            </a:extLst>
          </p:cNvPr>
          <p:cNvSpPr>
            <a:spLocks noGrp="1"/>
          </p:cNvSpPr>
          <p:nvPr>
            <p:ph type="ftr" sz="quarter" idx="11"/>
          </p:nvPr>
        </p:nvSpPr>
        <p:spPr>
          <a:xfrm>
            <a:off x="1088136" y="6272784"/>
            <a:ext cx="10040112"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A5890046-9BD5-F80B-C582-F069E2C557FF}"/>
              </a:ext>
            </a:extLst>
          </p:cNvPr>
          <p:cNvSpPr>
            <a:spLocks noGrp="1"/>
          </p:cNvSpPr>
          <p:nvPr>
            <p:ph type="sldNum" sz="quarter" idx="12"/>
          </p:nvPr>
        </p:nvSpPr>
        <p:spPr/>
        <p:txBody>
          <a:bodyPr/>
          <a:lstStyle/>
          <a:p>
            <a:fld id="{FDD49B80-2C23-4642-912C-4D9452B5B880}" type="slidenum">
              <a:rPr lang="en-IN" smtClean="0"/>
              <a:t>56</a:t>
            </a:fld>
            <a:endParaRPr lang="en-IN"/>
          </a:p>
        </p:txBody>
      </p:sp>
    </p:spTree>
    <p:extLst>
      <p:ext uri="{BB962C8B-B14F-4D97-AF65-F5344CB8AC3E}">
        <p14:creationId xmlns:p14="http://schemas.microsoft.com/office/powerpoint/2010/main" val="11412943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2EB0-C632-AC63-D79B-D643C39FC222}"/>
              </a:ext>
            </a:extLst>
          </p:cNvPr>
          <p:cNvSpPr>
            <a:spLocks noGrp="1"/>
          </p:cNvSpPr>
          <p:nvPr>
            <p:ph type="title"/>
          </p:nvPr>
        </p:nvSpPr>
        <p:spPr>
          <a:xfrm>
            <a:off x="1069848" y="119270"/>
            <a:ext cx="10058400" cy="1020417"/>
          </a:xfrm>
        </p:spPr>
        <p:txBody>
          <a:bodyPr>
            <a:normAutofit/>
          </a:bodyPr>
          <a:lstStyle/>
          <a:p>
            <a:r>
              <a:rPr lang="en-US" dirty="0"/>
              <a:t>BUILDING ANEKA CLOUDS - </a:t>
            </a:r>
            <a:r>
              <a:rPr lang="en-US" sz="2400" dirty="0"/>
              <a:t>INFRASTRUCTURE ORGANIZATION</a:t>
            </a:r>
            <a:endParaRPr lang="en-IN" sz="2400" dirty="0"/>
          </a:p>
        </p:txBody>
      </p:sp>
      <p:pic>
        <p:nvPicPr>
          <p:cNvPr id="7" name="Content Placeholder 6">
            <a:extLst>
              <a:ext uri="{FF2B5EF4-FFF2-40B4-BE49-F238E27FC236}">
                <a16:creationId xmlns:a16="http://schemas.microsoft.com/office/drawing/2014/main" id="{09D48BFB-3B41-943F-F6FA-8C91266427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136" y="1033671"/>
            <a:ext cx="10040112" cy="5138530"/>
          </a:xfrm>
        </p:spPr>
      </p:pic>
      <p:sp>
        <p:nvSpPr>
          <p:cNvPr id="4" name="Footer Placeholder 3">
            <a:extLst>
              <a:ext uri="{FF2B5EF4-FFF2-40B4-BE49-F238E27FC236}">
                <a16:creationId xmlns:a16="http://schemas.microsoft.com/office/drawing/2014/main" id="{324F5736-C4BA-750A-555A-521D2DF2FB76}"/>
              </a:ext>
            </a:extLst>
          </p:cNvPr>
          <p:cNvSpPr>
            <a:spLocks noGrp="1"/>
          </p:cNvSpPr>
          <p:nvPr>
            <p:ph type="ftr" sz="quarter" idx="11"/>
          </p:nvPr>
        </p:nvSpPr>
        <p:spPr>
          <a:xfrm>
            <a:off x="1088136" y="6272784"/>
            <a:ext cx="10040112"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4A62221F-4400-BD68-7EF0-D905BD220A6E}"/>
              </a:ext>
            </a:extLst>
          </p:cNvPr>
          <p:cNvSpPr>
            <a:spLocks noGrp="1"/>
          </p:cNvSpPr>
          <p:nvPr>
            <p:ph type="sldNum" sz="quarter" idx="12"/>
          </p:nvPr>
        </p:nvSpPr>
        <p:spPr/>
        <p:txBody>
          <a:bodyPr/>
          <a:lstStyle/>
          <a:p>
            <a:fld id="{FDD49B80-2C23-4642-912C-4D9452B5B880}" type="slidenum">
              <a:rPr lang="en-IN" smtClean="0"/>
              <a:t>57</a:t>
            </a:fld>
            <a:endParaRPr lang="en-IN"/>
          </a:p>
        </p:txBody>
      </p:sp>
    </p:spTree>
    <p:extLst>
      <p:ext uri="{BB962C8B-B14F-4D97-AF65-F5344CB8AC3E}">
        <p14:creationId xmlns:p14="http://schemas.microsoft.com/office/powerpoint/2010/main" val="30521468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9FB2A-78D2-0243-5884-AA45AE528673}"/>
              </a:ext>
            </a:extLst>
          </p:cNvPr>
          <p:cNvSpPr>
            <a:spLocks noGrp="1"/>
          </p:cNvSpPr>
          <p:nvPr>
            <p:ph type="title"/>
          </p:nvPr>
        </p:nvSpPr>
        <p:spPr>
          <a:xfrm>
            <a:off x="1069848" y="484632"/>
            <a:ext cx="10058400" cy="959855"/>
          </a:xfrm>
        </p:spPr>
        <p:txBody>
          <a:bodyPr>
            <a:normAutofit fontScale="90000"/>
          </a:bodyPr>
          <a:lstStyle/>
          <a:p>
            <a:r>
              <a:rPr lang="en-US" dirty="0"/>
              <a:t>BUILDING ANEKA CLOUDS - </a:t>
            </a:r>
            <a:r>
              <a:rPr lang="en-US" sz="3100" dirty="0"/>
              <a:t>INFRASTRUCTURE ORGANIZATION</a:t>
            </a:r>
            <a:endParaRPr lang="en-IN" sz="3100" dirty="0"/>
          </a:p>
        </p:txBody>
      </p:sp>
      <p:sp>
        <p:nvSpPr>
          <p:cNvPr id="3" name="Content Placeholder 2">
            <a:extLst>
              <a:ext uri="{FF2B5EF4-FFF2-40B4-BE49-F238E27FC236}">
                <a16:creationId xmlns:a16="http://schemas.microsoft.com/office/drawing/2014/main" id="{B193F679-9C9B-7258-F109-268A202BE2F5}"/>
              </a:ext>
            </a:extLst>
          </p:cNvPr>
          <p:cNvSpPr>
            <a:spLocks noGrp="1"/>
          </p:cNvSpPr>
          <p:nvPr>
            <p:ph idx="1"/>
          </p:nvPr>
        </p:nvSpPr>
        <p:spPr>
          <a:xfrm>
            <a:off x="1069848" y="1444487"/>
            <a:ext cx="10058400" cy="4727713"/>
          </a:xfrm>
        </p:spPr>
        <p:txBody>
          <a:bodyPr/>
          <a:lstStyle/>
          <a:p>
            <a:pPr algn="just"/>
            <a:r>
              <a:rPr lang="en-US" dirty="0"/>
              <a:t>Administrative Console, which performs all the required management operations </a:t>
            </a:r>
          </a:p>
          <a:p>
            <a:pPr algn="just"/>
            <a:r>
              <a:rPr lang="en-US" dirty="0"/>
              <a:t>Fundamental element for Aneka Cloud deployment is constituted by </a:t>
            </a:r>
            <a:r>
              <a:rPr lang="en-US" b="1" dirty="0"/>
              <a:t>repositories</a:t>
            </a:r>
            <a:r>
              <a:rPr lang="en-US" dirty="0"/>
              <a:t> </a:t>
            </a:r>
          </a:p>
          <a:p>
            <a:pPr algn="just"/>
            <a:r>
              <a:rPr lang="en-US" dirty="0"/>
              <a:t>Repository provides storage for all the libraries required to layout and install the basic Aneka platform </a:t>
            </a:r>
          </a:p>
          <a:p>
            <a:pPr algn="just"/>
            <a:r>
              <a:rPr lang="en-US" dirty="0"/>
              <a:t>These libraries constitute the software image for the node manager and the container programs </a:t>
            </a:r>
          </a:p>
          <a:p>
            <a:pPr algn="just"/>
            <a:r>
              <a:rPr lang="en-US" dirty="0"/>
              <a:t>Management Console can manage multiple repositories and select the one that best suits the specific deployment </a:t>
            </a:r>
          </a:p>
          <a:p>
            <a:pPr algn="just"/>
            <a:r>
              <a:rPr lang="en-US" dirty="0"/>
              <a:t>Aneka node manager(Aneka daemon) constitutes the remote management service used to deploy and control container instances</a:t>
            </a:r>
            <a:endParaRPr lang="en-IN" dirty="0"/>
          </a:p>
        </p:txBody>
      </p:sp>
      <p:sp>
        <p:nvSpPr>
          <p:cNvPr id="4" name="Footer Placeholder 3">
            <a:extLst>
              <a:ext uri="{FF2B5EF4-FFF2-40B4-BE49-F238E27FC236}">
                <a16:creationId xmlns:a16="http://schemas.microsoft.com/office/drawing/2014/main" id="{E8AE7EA8-0A67-055C-D8AF-CD69CB474BF7}"/>
              </a:ext>
            </a:extLst>
          </p:cNvPr>
          <p:cNvSpPr>
            <a:spLocks noGrp="1"/>
          </p:cNvSpPr>
          <p:nvPr>
            <p:ph type="ftr" sz="quarter" idx="11"/>
          </p:nvPr>
        </p:nvSpPr>
        <p:spPr>
          <a:xfrm>
            <a:off x="1088136" y="6272784"/>
            <a:ext cx="10040112"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DD147E3E-6D28-24C8-0EBA-DEC59044BB18}"/>
              </a:ext>
            </a:extLst>
          </p:cNvPr>
          <p:cNvSpPr>
            <a:spLocks noGrp="1"/>
          </p:cNvSpPr>
          <p:nvPr>
            <p:ph type="sldNum" sz="quarter" idx="12"/>
          </p:nvPr>
        </p:nvSpPr>
        <p:spPr/>
        <p:txBody>
          <a:bodyPr/>
          <a:lstStyle/>
          <a:p>
            <a:fld id="{FDD49B80-2C23-4642-912C-4D9452B5B880}" type="slidenum">
              <a:rPr lang="en-IN" smtClean="0"/>
              <a:t>58</a:t>
            </a:fld>
            <a:endParaRPr lang="en-IN"/>
          </a:p>
        </p:txBody>
      </p:sp>
    </p:spTree>
    <p:extLst>
      <p:ext uri="{BB962C8B-B14F-4D97-AF65-F5344CB8AC3E}">
        <p14:creationId xmlns:p14="http://schemas.microsoft.com/office/powerpoint/2010/main" val="42232851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C57F0-E490-9ED5-9956-79870F0222F8}"/>
              </a:ext>
            </a:extLst>
          </p:cNvPr>
          <p:cNvSpPr>
            <a:spLocks noGrp="1"/>
          </p:cNvSpPr>
          <p:nvPr>
            <p:ph type="title"/>
          </p:nvPr>
        </p:nvSpPr>
        <p:spPr>
          <a:xfrm>
            <a:off x="1069848" y="220091"/>
            <a:ext cx="10058400" cy="1171387"/>
          </a:xfrm>
        </p:spPr>
        <p:txBody>
          <a:bodyPr>
            <a:normAutofit/>
          </a:bodyPr>
          <a:lstStyle/>
          <a:p>
            <a:r>
              <a:rPr lang="en-US" dirty="0"/>
              <a:t>Logical organization of Aneka Clouds </a:t>
            </a:r>
            <a:endParaRPr lang="en-IN" dirty="0"/>
          </a:p>
        </p:txBody>
      </p:sp>
      <p:pic>
        <p:nvPicPr>
          <p:cNvPr id="7" name="Content Placeholder 6">
            <a:extLst>
              <a:ext uri="{FF2B5EF4-FFF2-40B4-BE49-F238E27FC236}">
                <a16:creationId xmlns:a16="http://schemas.microsoft.com/office/drawing/2014/main" id="{81472CF3-F87D-1551-454C-0AC4C2F5C4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752" y="1299032"/>
            <a:ext cx="10058400" cy="4973752"/>
          </a:xfrm>
        </p:spPr>
      </p:pic>
      <p:sp>
        <p:nvSpPr>
          <p:cNvPr id="4" name="Footer Placeholder 3">
            <a:extLst>
              <a:ext uri="{FF2B5EF4-FFF2-40B4-BE49-F238E27FC236}">
                <a16:creationId xmlns:a16="http://schemas.microsoft.com/office/drawing/2014/main" id="{56917203-600A-A013-D095-D76E0F411C20}"/>
              </a:ext>
            </a:extLst>
          </p:cNvPr>
          <p:cNvSpPr>
            <a:spLocks noGrp="1"/>
          </p:cNvSpPr>
          <p:nvPr>
            <p:ph type="ftr" sz="quarter" idx="11"/>
          </p:nvPr>
        </p:nvSpPr>
        <p:spPr>
          <a:xfrm>
            <a:off x="1088136" y="6272784"/>
            <a:ext cx="10034016"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98D44C97-CAD4-8459-1842-397603BB059E}"/>
              </a:ext>
            </a:extLst>
          </p:cNvPr>
          <p:cNvSpPr>
            <a:spLocks noGrp="1"/>
          </p:cNvSpPr>
          <p:nvPr>
            <p:ph type="sldNum" sz="quarter" idx="12"/>
          </p:nvPr>
        </p:nvSpPr>
        <p:spPr/>
        <p:txBody>
          <a:bodyPr/>
          <a:lstStyle/>
          <a:p>
            <a:fld id="{FDD49B80-2C23-4642-912C-4D9452B5B880}" type="slidenum">
              <a:rPr lang="en-IN" smtClean="0"/>
              <a:t>59</a:t>
            </a:fld>
            <a:endParaRPr lang="en-IN"/>
          </a:p>
        </p:txBody>
      </p:sp>
    </p:spTree>
    <p:extLst>
      <p:ext uri="{BB962C8B-B14F-4D97-AF65-F5344CB8AC3E}">
        <p14:creationId xmlns:p14="http://schemas.microsoft.com/office/powerpoint/2010/main" val="3582096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1657-E674-176E-2C9E-CB86E5354520}"/>
              </a:ext>
            </a:extLst>
          </p:cNvPr>
          <p:cNvSpPr>
            <a:spLocks noGrp="1"/>
          </p:cNvSpPr>
          <p:nvPr>
            <p:ph type="title"/>
          </p:nvPr>
        </p:nvSpPr>
        <p:spPr/>
        <p:txBody>
          <a:bodyPr>
            <a:normAutofit/>
          </a:bodyPr>
          <a:lstStyle/>
          <a:p>
            <a:r>
              <a:rPr lang="en-IN" sz="4800" dirty="0"/>
              <a:t>CLOUD REFERENCE MODEL - ARCHITECTURE</a:t>
            </a:r>
          </a:p>
        </p:txBody>
      </p:sp>
      <p:sp>
        <p:nvSpPr>
          <p:cNvPr id="3" name="Content Placeholder 2">
            <a:extLst>
              <a:ext uri="{FF2B5EF4-FFF2-40B4-BE49-F238E27FC236}">
                <a16:creationId xmlns:a16="http://schemas.microsoft.com/office/drawing/2014/main" id="{12EBD75B-4086-A397-CFF6-8815ABBAEE6B}"/>
              </a:ext>
            </a:extLst>
          </p:cNvPr>
          <p:cNvSpPr>
            <a:spLocks noGrp="1"/>
          </p:cNvSpPr>
          <p:nvPr>
            <p:ph idx="1"/>
          </p:nvPr>
        </p:nvSpPr>
        <p:spPr/>
        <p:txBody>
          <a:bodyPr>
            <a:normAutofit/>
          </a:bodyPr>
          <a:lstStyle/>
          <a:p>
            <a:pPr algn="just"/>
            <a:r>
              <a:rPr lang="en-US" sz="2400" dirty="0"/>
              <a:t>Cloud Resource layer is implemented using a datacenter in which hundreds and thousands of nodes are stacked together. -System Infrastructure </a:t>
            </a:r>
          </a:p>
          <a:p>
            <a:pPr algn="just"/>
            <a:r>
              <a:rPr lang="en-US" sz="2400" dirty="0"/>
              <a:t>Cloud infrastructure can be heterogeneous in nature because a variety of resources, such as clusters and even networked PCs, can be used to build it. </a:t>
            </a:r>
          </a:p>
          <a:p>
            <a:pPr algn="just"/>
            <a:r>
              <a:rPr lang="en-US" sz="2400" dirty="0"/>
              <a:t>The physical infrastructure is managed by the core middleware, the objectives of which are to provide an appropriate runtime environment for applications and to best utilize resources. </a:t>
            </a:r>
            <a:endParaRPr lang="en-IN" sz="2400" dirty="0"/>
          </a:p>
        </p:txBody>
      </p:sp>
      <p:sp>
        <p:nvSpPr>
          <p:cNvPr id="4" name="Footer Placeholder 3">
            <a:extLst>
              <a:ext uri="{FF2B5EF4-FFF2-40B4-BE49-F238E27FC236}">
                <a16:creationId xmlns:a16="http://schemas.microsoft.com/office/drawing/2014/main" id="{22870FD1-7165-E5E6-560B-01BB1970C77D}"/>
              </a:ext>
            </a:extLst>
          </p:cNvPr>
          <p:cNvSpPr>
            <a:spLocks noGrp="1"/>
          </p:cNvSpPr>
          <p:nvPr>
            <p:ph type="ftr" sz="quarter" idx="11"/>
          </p:nvPr>
        </p:nvSpPr>
        <p:spPr>
          <a:xfrm>
            <a:off x="1088135" y="6272784"/>
            <a:ext cx="10268977"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26A75159-EB70-5F68-75B5-08E086513506}"/>
              </a:ext>
            </a:extLst>
          </p:cNvPr>
          <p:cNvSpPr>
            <a:spLocks noGrp="1"/>
          </p:cNvSpPr>
          <p:nvPr>
            <p:ph type="sldNum" sz="quarter" idx="12"/>
          </p:nvPr>
        </p:nvSpPr>
        <p:spPr/>
        <p:txBody>
          <a:bodyPr/>
          <a:lstStyle/>
          <a:p>
            <a:fld id="{FDD49B80-2C23-4642-912C-4D9452B5B880}" type="slidenum">
              <a:rPr lang="en-IN" smtClean="0"/>
              <a:t>6</a:t>
            </a:fld>
            <a:endParaRPr lang="en-IN"/>
          </a:p>
        </p:txBody>
      </p:sp>
    </p:spTree>
    <p:extLst>
      <p:ext uri="{BB962C8B-B14F-4D97-AF65-F5344CB8AC3E}">
        <p14:creationId xmlns:p14="http://schemas.microsoft.com/office/powerpoint/2010/main" val="19759192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EC796-970A-FA06-969E-82ABFEF25CE8}"/>
              </a:ext>
            </a:extLst>
          </p:cNvPr>
          <p:cNvSpPr>
            <a:spLocks noGrp="1"/>
          </p:cNvSpPr>
          <p:nvPr>
            <p:ph type="title"/>
          </p:nvPr>
        </p:nvSpPr>
        <p:spPr>
          <a:xfrm>
            <a:off x="1069848" y="220091"/>
            <a:ext cx="10058400" cy="1197891"/>
          </a:xfrm>
        </p:spPr>
        <p:txBody>
          <a:bodyPr>
            <a:normAutofit/>
          </a:bodyPr>
          <a:lstStyle/>
          <a:p>
            <a:r>
              <a:rPr lang="en-US" dirty="0"/>
              <a:t>Logical organization of Aneka Clouds </a:t>
            </a:r>
            <a:endParaRPr lang="en-IN" dirty="0"/>
          </a:p>
        </p:txBody>
      </p:sp>
      <p:sp>
        <p:nvSpPr>
          <p:cNvPr id="3" name="Content Placeholder 2">
            <a:extLst>
              <a:ext uri="{FF2B5EF4-FFF2-40B4-BE49-F238E27FC236}">
                <a16:creationId xmlns:a16="http://schemas.microsoft.com/office/drawing/2014/main" id="{6791566E-369B-0ED8-61BC-92D772E422E2}"/>
              </a:ext>
            </a:extLst>
          </p:cNvPr>
          <p:cNvSpPr>
            <a:spLocks noGrp="1"/>
          </p:cNvSpPr>
          <p:nvPr>
            <p:ph idx="1"/>
          </p:nvPr>
        </p:nvSpPr>
        <p:spPr>
          <a:xfrm>
            <a:off x="1069848" y="1285461"/>
            <a:ext cx="10058400" cy="5194852"/>
          </a:xfrm>
        </p:spPr>
        <p:txBody>
          <a:bodyPr>
            <a:normAutofit/>
          </a:bodyPr>
          <a:lstStyle/>
          <a:p>
            <a:r>
              <a:rPr lang="en-US" dirty="0"/>
              <a:t>The logical organization of Aneka Clouds is depends on the configuration selected for each of the container instances </a:t>
            </a:r>
          </a:p>
          <a:p>
            <a:r>
              <a:rPr lang="en-US" dirty="0"/>
              <a:t>Common scenario is to use a master-worker configuration </a:t>
            </a:r>
          </a:p>
          <a:p>
            <a:r>
              <a:rPr lang="en-US" dirty="0"/>
              <a:t>The master node features all the services that are most likely to be present in one single copy and that provide the intelligence of the Aneka Cloud Index Service (master copy) </a:t>
            </a:r>
          </a:p>
          <a:p>
            <a:r>
              <a:rPr lang="en-US" dirty="0"/>
              <a:t>Configuration of the master node </a:t>
            </a:r>
          </a:p>
          <a:p>
            <a:pPr lvl="1"/>
            <a:r>
              <a:rPr lang="en-US" dirty="0"/>
              <a:t>Heartbeat Service </a:t>
            </a:r>
          </a:p>
          <a:p>
            <a:pPr lvl="1"/>
            <a:r>
              <a:rPr lang="en-US" dirty="0"/>
              <a:t>Logging Service </a:t>
            </a:r>
          </a:p>
          <a:p>
            <a:pPr lvl="1"/>
            <a:r>
              <a:rPr lang="en-US" dirty="0"/>
              <a:t>Reservation Service </a:t>
            </a:r>
          </a:p>
          <a:p>
            <a:pPr lvl="1"/>
            <a:r>
              <a:rPr lang="en-US" dirty="0"/>
              <a:t>Resource Provisioning Service</a:t>
            </a:r>
          </a:p>
          <a:p>
            <a:pPr lvl="1"/>
            <a:r>
              <a:rPr lang="en-US" dirty="0"/>
              <a:t>Accounting Service </a:t>
            </a:r>
          </a:p>
          <a:p>
            <a:pPr lvl="1"/>
            <a:r>
              <a:rPr lang="en-US" dirty="0"/>
              <a:t>Reporting and Monitoring Service </a:t>
            </a:r>
          </a:p>
          <a:p>
            <a:pPr lvl="1"/>
            <a:r>
              <a:rPr lang="en-US" dirty="0"/>
              <a:t>Scheduling Services for the supported programming models</a:t>
            </a:r>
            <a:endParaRPr lang="en-IN" dirty="0"/>
          </a:p>
        </p:txBody>
      </p:sp>
      <p:sp>
        <p:nvSpPr>
          <p:cNvPr id="4" name="Footer Placeholder 3">
            <a:extLst>
              <a:ext uri="{FF2B5EF4-FFF2-40B4-BE49-F238E27FC236}">
                <a16:creationId xmlns:a16="http://schemas.microsoft.com/office/drawing/2014/main" id="{B394636B-3258-E64C-E3AE-130F9C92616D}"/>
              </a:ext>
            </a:extLst>
          </p:cNvPr>
          <p:cNvSpPr>
            <a:spLocks noGrp="1"/>
          </p:cNvSpPr>
          <p:nvPr>
            <p:ph type="ftr" sz="quarter" idx="11"/>
          </p:nvPr>
        </p:nvSpPr>
        <p:spPr>
          <a:xfrm>
            <a:off x="1088136" y="6272784"/>
            <a:ext cx="10058400"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A7F0B1B2-7851-9E78-A93B-19239FB2A399}"/>
              </a:ext>
            </a:extLst>
          </p:cNvPr>
          <p:cNvSpPr>
            <a:spLocks noGrp="1"/>
          </p:cNvSpPr>
          <p:nvPr>
            <p:ph type="sldNum" sz="quarter" idx="12"/>
          </p:nvPr>
        </p:nvSpPr>
        <p:spPr/>
        <p:txBody>
          <a:bodyPr/>
          <a:lstStyle/>
          <a:p>
            <a:fld id="{FDD49B80-2C23-4642-912C-4D9452B5B880}" type="slidenum">
              <a:rPr lang="en-IN" smtClean="0"/>
              <a:t>60</a:t>
            </a:fld>
            <a:endParaRPr lang="en-IN"/>
          </a:p>
        </p:txBody>
      </p:sp>
    </p:spTree>
    <p:extLst>
      <p:ext uri="{BB962C8B-B14F-4D97-AF65-F5344CB8AC3E}">
        <p14:creationId xmlns:p14="http://schemas.microsoft.com/office/powerpoint/2010/main" val="498768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6B06-F230-8443-60D5-2B694BAA829A}"/>
              </a:ext>
            </a:extLst>
          </p:cNvPr>
          <p:cNvSpPr>
            <a:spLocks noGrp="1"/>
          </p:cNvSpPr>
          <p:nvPr>
            <p:ph type="title"/>
          </p:nvPr>
        </p:nvSpPr>
        <p:spPr>
          <a:xfrm>
            <a:off x="1069848" y="220092"/>
            <a:ext cx="10058400" cy="1105126"/>
          </a:xfrm>
        </p:spPr>
        <p:txBody>
          <a:bodyPr/>
          <a:lstStyle/>
          <a:p>
            <a:r>
              <a:rPr lang="en-US" dirty="0"/>
              <a:t>Logical organization of Aneka Clouds </a:t>
            </a:r>
            <a:endParaRPr lang="en-IN" dirty="0"/>
          </a:p>
        </p:txBody>
      </p:sp>
      <p:sp>
        <p:nvSpPr>
          <p:cNvPr id="3" name="Content Placeholder 2">
            <a:extLst>
              <a:ext uri="{FF2B5EF4-FFF2-40B4-BE49-F238E27FC236}">
                <a16:creationId xmlns:a16="http://schemas.microsoft.com/office/drawing/2014/main" id="{190D728F-2266-CBED-B59A-081542DE93ED}"/>
              </a:ext>
            </a:extLst>
          </p:cNvPr>
          <p:cNvSpPr>
            <a:spLocks noGrp="1"/>
          </p:cNvSpPr>
          <p:nvPr>
            <p:ph idx="1"/>
          </p:nvPr>
        </p:nvSpPr>
        <p:spPr>
          <a:xfrm>
            <a:off x="1069848" y="1590261"/>
            <a:ext cx="10058400" cy="4581939"/>
          </a:xfrm>
        </p:spPr>
        <p:txBody>
          <a:bodyPr>
            <a:normAutofit/>
          </a:bodyPr>
          <a:lstStyle/>
          <a:p>
            <a:pPr algn="just"/>
            <a:r>
              <a:rPr lang="en-US" dirty="0"/>
              <a:t>The master node also provides connection to an RDBMS facility where the state of several services is maintained </a:t>
            </a:r>
          </a:p>
          <a:p>
            <a:pPr algn="just"/>
            <a:r>
              <a:rPr lang="en-US" dirty="0"/>
              <a:t>The worker nodes constitute the workforce of Aneka Cloud &amp; are generally configured for Applications execution. </a:t>
            </a:r>
          </a:p>
          <a:p>
            <a:pPr algn="just"/>
            <a:r>
              <a:rPr lang="en-US" dirty="0"/>
              <a:t>A very common configuration of is the following: </a:t>
            </a:r>
          </a:p>
          <a:p>
            <a:pPr lvl="1" algn="just"/>
            <a:r>
              <a:rPr lang="en-US" dirty="0"/>
              <a:t>Index Service, Heartbeat Service, Logging Service, Allocation Service, Monitoring Service, Execution Services for the supported programming models </a:t>
            </a:r>
          </a:p>
          <a:p>
            <a:pPr algn="just"/>
            <a:r>
              <a:rPr lang="en-US" dirty="0"/>
              <a:t>Storage nodes are optimized to provide storage support to applications </a:t>
            </a:r>
          </a:p>
          <a:p>
            <a:pPr algn="just"/>
            <a:r>
              <a:rPr lang="en-US" dirty="0"/>
              <a:t>The number of storage nodes strictly depends on the predicted workload and storage consumption of applications </a:t>
            </a:r>
          </a:p>
          <a:p>
            <a:pPr algn="just"/>
            <a:r>
              <a:rPr lang="en-US" dirty="0"/>
              <a:t>The common configuration of a storage node is the following: </a:t>
            </a:r>
          </a:p>
          <a:p>
            <a:pPr lvl="1" algn="just"/>
            <a:r>
              <a:rPr lang="en-US" dirty="0"/>
              <a:t>Index Service, Heartbeat Service , Logging Service, Monitoring Service, Storage Service</a:t>
            </a:r>
            <a:endParaRPr lang="en-IN" dirty="0"/>
          </a:p>
        </p:txBody>
      </p:sp>
      <p:sp>
        <p:nvSpPr>
          <p:cNvPr id="4" name="Footer Placeholder 3">
            <a:extLst>
              <a:ext uri="{FF2B5EF4-FFF2-40B4-BE49-F238E27FC236}">
                <a16:creationId xmlns:a16="http://schemas.microsoft.com/office/drawing/2014/main" id="{C0F8E91C-7F35-7534-ACE0-358D1F7A0636}"/>
              </a:ext>
            </a:extLst>
          </p:cNvPr>
          <p:cNvSpPr>
            <a:spLocks noGrp="1"/>
          </p:cNvSpPr>
          <p:nvPr>
            <p:ph type="ftr" sz="quarter" idx="11"/>
          </p:nvPr>
        </p:nvSpPr>
        <p:spPr>
          <a:xfrm>
            <a:off x="1088136" y="6272784"/>
            <a:ext cx="10040112"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E690F6B5-7309-6220-DD30-E24E6FA8EC62}"/>
              </a:ext>
            </a:extLst>
          </p:cNvPr>
          <p:cNvSpPr>
            <a:spLocks noGrp="1"/>
          </p:cNvSpPr>
          <p:nvPr>
            <p:ph type="sldNum" sz="quarter" idx="12"/>
          </p:nvPr>
        </p:nvSpPr>
        <p:spPr/>
        <p:txBody>
          <a:bodyPr/>
          <a:lstStyle/>
          <a:p>
            <a:fld id="{FDD49B80-2C23-4642-912C-4D9452B5B880}" type="slidenum">
              <a:rPr lang="en-IN" smtClean="0"/>
              <a:t>61</a:t>
            </a:fld>
            <a:endParaRPr lang="en-IN"/>
          </a:p>
        </p:txBody>
      </p:sp>
    </p:spTree>
    <p:extLst>
      <p:ext uri="{BB962C8B-B14F-4D97-AF65-F5344CB8AC3E}">
        <p14:creationId xmlns:p14="http://schemas.microsoft.com/office/powerpoint/2010/main" val="937434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65B9-9135-0FF7-0EF5-EEA0FD86C811}"/>
              </a:ext>
            </a:extLst>
          </p:cNvPr>
          <p:cNvSpPr>
            <a:spLocks noGrp="1"/>
          </p:cNvSpPr>
          <p:nvPr>
            <p:ph type="title"/>
          </p:nvPr>
        </p:nvSpPr>
        <p:spPr>
          <a:xfrm>
            <a:off x="1069848" y="119269"/>
            <a:ext cx="10058400" cy="980661"/>
          </a:xfrm>
        </p:spPr>
        <p:txBody>
          <a:bodyPr/>
          <a:lstStyle/>
          <a:p>
            <a:r>
              <a:rPr lang="en-IN" dirty="0"/>
              <a:t>PRIVATE CLOUD DEPLOYMENT MODE</a:t>
            </a:r>
          </a:p>
        </p:txBody>
      </p:sp>
      <p:sp>
        <p:nvSpPr>
          <p:cNvPr id="3" name="Content Placeholder 2">
            <a:extLst>
              <a:ext uri="{FF2B5EF4-FFF2-40B4-BE49-F238E27FC236}">
                <a16:creationId xmlns:a16="http://schemas.microsoft.com/office/drawing/2014/main" id="{282F1122-5C49-6CC4-1F94-AE0160952460}"/>
              </a:ext>
            </a:extLst>
          </p:cNvPr>
          <p:cNvSpPr>
            <a:spLocks noGrp="1"/>
          </p:cNvSpPr>
          <p:nvPr>
            <p:ph idx="1"/>
          </p:nvPr>
        </p:nvSpPr>
        <p:spPr>
          <a:xfrm>
            <a:off x="1069848" y="4625008"/>
            <a:ext cx="10058400" cy="1547191"/>
          </a:xfrm>
        </p:spPr>
        <p:txBody>
          <a:bodyPr>
            <a:normAutofit fontScale="85000" lnSpcReduction="10000"/>
          </a:bodyPr>
          <a:lstStyle/>
          <a:p>
            <a:pPr algn="just"/>
            <a:r>
              <a:rPr lang="en-US" dirty="0"/>
              <a:t>Constituted by local physical and infrastructure management software that provide access </a:t>
            </a:r>
          </a:p>
          <a:p>
            <a:pPr algn="just"/>
            <a:r>
              <a:rPr lang="en-US" dirty="0"/>
              <a:t>Aneka clouds are created by exploiting a heterogeneous pool of resources </a:t>
            </a:r>
          </a:p>
          <a:p>
            <a:pPr algn="just"/>
            <a:r>
              <a:rPr lang="en-US" dirty="0"/>
              <a:t>Configuration is done to leverage the resources as per the applications need </a:t>
            </a:r>
          </a:p>
          <a:p>
            <a:pPr algn="just"/>
            <a:r>
              <a:rPr lang="en-US" dirty="0"/>
              <a:t>Resource provisioning service integrate virtual nodes.</a:t>
            </a:r>
            <a:endParaRPr lang="en-IN" dirty="0"/>
          </a:p>
        </p:txBody>
      </p:sp>
      <p:sp>
        <p:nvSpPr>
          <p:cNvPr id="4" name="Footer Placeholder 3">
            <a:extLst>
              <a:ext uri="{FF2B5EF4-FFF2-40B4-BE49-F238E27FC236}">
                <a16:creationId xmlns:a16="http://schemas.microsoft.com/office/drawing/2014/main" id="{201A9FE6-FDCD-A77A-4C9B-796ED12CB8B7}"/>
              </a:ext>
            </a:extLst>
          </p:cNvPr>
          <p:cNvSpPr>
            <a:spLocks noGrp="1"/>
          </p:cNvSpPr>
          <p:nvPr>
            <p:ph type="ftr" sz="quarter" idx="11"/>
          </p:nvPr>
        </p:nvSpPr>
        <p:spPr>
          <a:xfrm>
            <a:off x="1088136" y="6272784"/>
            <a:ext cx="10034016"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ED359839-6796-8394-236F-ECFD75D209D2}"/>
              </a:ext>
            </a:extLst>
          </p:cNvPr>
          <p:cNvSpPr>
            <a:spLocks noGrp="1"/>
          </p:cNvSpPr>
          <p:nvPr>
            <p:ph type="sldNum" sz="quarter" idx="12"/>
          </p:nvPr>
        </p:nvSpPr>
        <p:spPr/>
        <p:txBody>
          <a:bodyPr/>
          <a:lstStyle/>
          <a:p>
            <a:fld id="{FDD49B80-2C23-4642-912C-4D9452B5B880}" type="slidenum">
              <a:rPr lang="en-IN" smtClean="0"/>
              <a:t>62</a:t>
            </a:fld>
            <a:endParaRPr lang="en-IN"/>
          </a:p>
        </p:txBody>
      </p:sp>
      <p:pic>
        <p:nvPicPr>
          <p:cNvPr id="7" name="Picture 6">
            <a:extLst>
              <a:ext uri="{FF2B5EF4-FFF2-40B4-BE49-F238E27FC236}">
                <a16:creationId xmlns:a16="http://schemas.microsoft.com/office/drawing/2014/main" id="{50CFF752-859A-67C3-0EF1-73B08BDB8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136" y="1099930"/>
            <a:ext cx="10034016" cy="3424494"/>
          </a:xfrm>
          <a:prstGeom prst="rect">
            <a:avLst/>
          </a:prstGeom>
        </p:spPr>
      </p:pic>
    </p:spTree>
    <p:extLst>
      <p:ext uri="{BB962C8B-B14F-4D97-AF65-F5344CB8AC3E}">
        <p14:creationId xmlns:p14="http://schemas.microsoft.com/office/powerpoint/2010/main" val="20649216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B8845-ED67-7FAC-8776-AFA5B5CF319F}"/>
              </a:ext>
            </a:extLst>
          </p:cNvPr>
          <p:cNvSpPr>
            <a:spLocks noGrp="1"/>
          </p:cNvSpPr>
          <p:nvPr>
            <p:ph type="title"/>
          </p:nvPr>
        </p:nvSpPr>
        <p:spPr>
          <a:xfrm>
            <a:off x="1069848" y="92765"/>
            <a:ext cx="10058400" cy="874645"/>
          </a:xfrm>
        </p:spPr>
        <p:txBody>
          <a:bodyPr>
            <a:normAutofit/>
          </a:bodyPr>
          <a:lstStyle/>
          <a:p>
            <a:r>
              <a:rPr lang="en-IN" dirty="0"/>
              <a:t>PUBLIC CLOUD DEPLOYMENT MODE</a:t>
            </a:r>
          </a:p>
        </p:txBody>
      </p:sp>
      <p:sp>
        <p:nvSpPr>
          <p:cNvPr id="3" name="Content Placeholder 2">
            <a:extLst>
              <a:ext uri="{FF2B5EF4-FFF2-40B4-BE49-F238E27FC236}">
                <a16:creationId xmlns:a16="http://schemas.microsoft.com/office/drawing/2014/main" id="{74DD0522-DE1C-6AB2-5431-39B90AE69446}"/>
              </a:ext>
            </a:extLst>
          </p:cNvPr>
          <p:cNvSpPr>
            <a:spLocks noGrp="1"/>
          </p:cNvSpPr>
          <p:nvPr>
            <p:ph idx="1"/>
          </p:nvPr>
        </p:nvSpPr>
        <p:spPr>
          <a:xfrm>
            <a:off x="1069848" y="4562855"/>
            <a:ext cx="10058400" cy="1609344"/>
          </a:xfrm>
        </p:spPr>
        <p:txBody>
          <a:bodyPr>
            <a:normAutofit fontScale="85000" lnSpcReduction="10000"/>
          </a:bodyPr>
          <a:lstStyle/>
          <a:p>
            <a:r>
              <a:rPr lang="en-US" dirty="0"/>
              <a:t>Features the installation of Aneka master and worker nodes over a completely virtualized infrastructure hosted on one or more resource providers. </a:t>
            </a:r>
          </a:p>
          <a:p>
            <a:r>
              <a:rPr lang="en-US" dirty="0"/>
              <a:t>Replicates classic Aneka installation on a physical infrastructure without any dynamic provisioning capability. </a:t>
            </a:r>
          </a:p>
          <a:p>
            <a:r>
              <a:rPr lang="en-US" dirty="0"/>
              <a:t>Deployment is generally contained within the infrastructure boundaries of a single </a:t>
            </a:r>
            <a:r>
              <a:rPr lang="en-US" dirty="0" err="1"/>
              <a:t>Iaas</a:t>
            </a:r>
            <a:r>
              <a:rPr lang="en-US" dirty="0"/>
              <a:t> providers.</a:t>
            </a:r>
            <a:endParaRPr lang="en-IN" dirty="0"/>
          </a:p>
        </p:txBody>
      </p:sp>
      <p:sp>
        <p:nvSpPr>
          <p:cNvPr id="4" name="Footer Placeholder 3">
            <a:extLst>
              <a:ext uri="{FF2B5EF4-FFF2-40B4-BE49-F238E27FC236}">
                <a16:creationId xmlns:a16="http://schemas.microsoft.com/office/drawing/2014/main" id="{3EF6737E-F3F7-FD72-6C3C-9EAA582C46A8}"/>
              </a:ext>
            </a:extLst>
          </p:cNvPr>
          <p:cNvSpPr>
            <a:spLocks noGrp="1"/>
          </p:cNvSpPr>
          <p:nvPr>
            <p:ph type="ftr" sz="quarter" idx="11"/>
          </p:nvPr>
        </p:nvSpPr>
        <p:spPr>
          <a:xfrm>
            <a:off x="1088136" y="6272784"/>
            <a:ext cx="10034016"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F96B383A-713D-5DC9-26C3-849C1838E47D}"/>
              </a:ext>
            </a:extLst>
          </p:cNvPr>
          <p:cNvSpPr>
            <a:spLocks noGrp="1"/>
          </p:cNvSpPr>
          <p:nvPr>
            <p:ph type="sldNum" sz="quarter" idx="12"/>
          </p:nvPr>
        </p:nvSpPr>
        <p:spPr/>
        <p:txBody>
          <a:bodyPr/>
          <a:lstStyle/>
          <a:p>
            <a:fld id="{FDD49B80-2C23-4642-912C-4D9452B5B880}" type="slidenum">
              <a:rPr lang="en-IN" smtClean="0"/>
              <a:t>63</a:t>
            </a:fld>
            <a:endParaRPr lang="en-IN"/>
          </a:p>
        </p:txBody>
      </p:sp>
      <p:pic>
        <p:nvPicPr>
          <p:cNvPr id="7" name="Picture 6">
            <a:extLst>
              <a:ext uri="{FF2B5EF4-FFF2-40B4-BE49-F238E27FC236}">
                <a16:creationId xmlns:a16="http://schemas.microsoft.com/office/drawing/2014/main" id="{223F6AD8-5777-4C93-8E8F-05409B8D1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752" y="967410"/>
            <a:ext cx="10058400" cy="3494860"/>
          </a:xfrm>
          <a:prstGeom prst="rect">
            <a:avLst/>
          </a:prstGeom>
        </p:spPr>
      </p:pic>
    </p:spTree>
    <p:extLst>
      <p:ext uri="{BB962C8B-B14F-4D97-AF65-F5344CB8AC3E}">
        <p14:creationId xmlns:p14="http://schemas.microsoft.com/office/powerpoint/2010/main" val="16634218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8B2D9-FD91-2D35-5AE6-3CF0E5A2D763}"/>
              </a:ext>
            </a:extLst>
          </p:cNvPr>
          <p:cNvSpPr>
            <a:spLocks noGrp="1"/>
          </p:cNvSpPr>
          <p:nvPr>
            <p:ph type="title"/>
          </p:nvPr>
        </p:nvSpPr>
        <p:spPr>
          <a:xfrm>
            <a:off x="1069848" y="0"/>
            <a:ext cx="10058400" cy="1007165"/>
          </a:xfrm>
        </p:spPr>
        <p:txBody>
          <a:bodyPr>
            <a:normAutofit/>
          </a:bodyPr>
          <a:lstStyle/>
          <a:p>
            <a:r>
              <a:rPr lang="en-IN" dirty="0"/>
              <a:t>HYBRID CLOUD DEPLOYMENT MODE</a:t>
            </a:r>
          </a:p>
        </p:txBody>
      </p:sp>
      <p:pic>
        <p:nvPicPr>
          <p:cNvPr id="7" name="Content Placeholder 6">
            <a:extLst>
              <a:ext uri="{FF2B5EF4-FFF2-40B4-BE49-F238E27FC236}">
                <a16:creationId xmlns:a16="http://schemas.microsoft.com/office/drawing/2014/main" id="{9744B996-A6D0-029C-68F0-5CC08EB68F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1560" y="856926"/>
            <a:ext cx="10058400" cy="4214191"/>
          </a:xfrm>
        </p:spPr>
      </p:pic>
      <p:sp>
        <p:nvSpPr>
          <p:cNvPr id="4" name="Footer Placeholder 3">
            <a:extLst>
              <a:ext uri="{FF2B5EF4-FFF2-40B4-BE49-F238E27FC236}">
                <a16:creationId xmlns:a16="http://schemas.microsoft.com/office/drawing/2014/main" id="{8B2BC6C0-D57E-280F-D403-C41C4CF02337}"/>
              </a:ext>
            </a:extLst>
          </p:cNvPr>
          <p:cNvSpPr>
            <a:spLocks noGrp="1"/>
          </p:cNvSpPr>
          <p:nvPr>
            <p:ph type="ftr" sz="quarter" idx="11"/>
          </p:nvPr>
        </p:nvSpPr>
        <p:spPr>
          <a:xfrm>
            <a:off x="1088136" y="6272784"/>
            <a:ext cx="10015728"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90199F9E-833D-6997-46E7-F3CE4FC3E99D}"/>
              </a:ext>
            </a:extLst>
          </p:cNvPr>
          <p:cNvSpPr>
            <a:spLocks noGrp="1"/>
          </p:cNvSpPr>
          <p:nvPr>
            <p:ph type="sldNum" sz="quarter" idx="12"/>
          </p:nvPr>
        </p:nvSpPr>
        <p:spPr/>
        <p:txBody>
          <a:bodyPr/>
          <a:lstStyle/>
          <a:p>
            <a:fld id="{FDD49B80-2C23-4642-912C-4D9452B5B880}" type="slidenum">
              <a:rPr lang="en-IN" smtClean="0"/>
              <a:t>64</a:t>
            </a:fld>
            <a:endParaRPr lang="en-IN"/>
          </a:p>
        </p:txBody>
      </p:sp>
      <p:sp>
        <p:nvSpPr>
          <p:cNvPr id="9" name="TextBox 8">
            <a:extLst>
              <a:ext uri="{FF2B5EF4-FFF2-40B4-BE49-F238E27FC236}">
                <a16:creationId xmlns:a16="http://schemas.microsoft.com/office/drawing/2014/main" id="{851A63A0-0295-72C2-370F-36A486A5F869}"/>
              </a:ext>
            </a:extLst>
          </p:cNvPr>
          <p:cNvSpPr txBox="1"/>
          <p:nvPr/>
        </p:nvSpPr>
        <p:spPr>
          <a:xfrm>
            <a:off x="1088136" y="5071117"/>
            <a:ext cx="10040112" cy="1201667"/>
          </a:xfrm>
          <a:prstGeom prst="rect">
            <a:avLst/>
          </a:prstGeom>
        </p:spPr>
        <p:txBody>
          <a:bodyPr vert="horz" lIns="91440" tIns="45720" rIns="91440" bIns="45720" rtlCol="0">
            <a:normAutofit/>
          </a:bodyPr>
          <a:lstStyle>
            <a:lvl1pPr marL="182880" indent="-182880"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r>
              <a:rPr lang="en-US" dirty="0"/>
              <a:t>Existing computing infrastructure leveraged to address the computing needs of applications. </a:t>
            </a:r>
          </a:p>
          <a:p>
            <a:r>
              <a:rPr lang="en-US" dirty="0"/>
              <a:t>All the capabilities of framework are able to leverage. </a:t>
            </a:r>
            <a:endParaRPr lang="en-IN" dirty="0"/>
          </a:p>
        </p:txBody>
      </p:sp>
    </p:spTree>
    <p:extLst>
      <p:ext uri="{BB962C8B-B14F-4D97-AF65-F5344CB8AC3E}">
        <p14:creationId xmlns:p14="http://schemas.microsoft.com/office/powerpoint/2010/main" val="34621413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C7A0-32E7-0D1F-5706-F8BE318D4A8B}"/>
              </a:ext>
            </a:extLst>
          </p:cNvPr>
          <p:cNvSpPr>
            <a:spLocks noGrp="1"/>
          </p:cNvSpPr>
          <p:nvPr>
            <p:ph type="title"/>
          </p:nvPr>
        </p:nvSpPr>
        <p:spPr>
          <a:xfrm>
            <a:off x="1069848" y="484632"/>
            <a:ext cx="10058400" cy="986359"/>
          </a:xfrm>
        </p:spPr>
        <p:txBody>
          <a:bodyPr>
            <a:normAutofit fontScale="90000"/>
          </a:bodyPr>
          <a:lstStyle/>
          <a:p>
            <a:r>
              <a:rPr lang="en-US" dirty="0"/>
              <a:t>CLOUD PROGRAMMING AND MANAGEMENT - ANEKA SDK</a:t>
            </a:r>
            <a:endParaRPr lang="en-IN" dirty="0"/>
          </a:p>
        </p:txBody>
      </p:sp>
      <p:sp>
        <p:nvSpPr>
          <p:cNvPr id="3" name="Content Placeholder 2">
            <a:extLst>
              <a:ext uri="{FF2B5EF4-FFF2-40B4-BE49-F238E27FC236}">
                <a16:creationId xmlns:a16="http://schemas.microsoft.com/office/drawing/2014/main" id="{B6F494EA-556B-3884-A13A-3BF3ED84BC58}"/>
              </a:ext>
            </a:extLst>
          </p:cNvPr>
          <p:cNvSpPr>
            <a:spLocks noGrp="1"/>
          </p:cNvSpPr>
          <p:nvPr>
            <p:ph idx="1"/>
          </p:nvPr>
        </p:nvSpPr>
        <p:spPr>
          <a:xfrm>
            <a:off x="1069848" y="1669774"/>
            <a:ext cx="10058400" cy="4502426"/>
          </a:xfrm>
        </p:spPr>
        <p:txBody>
          <a:bodyPr>
            <a:normAutofit/>
          </a:bodyPr>
          <a:lstStyle/>
          <a:p>
            <a:r>
              <a:rPr lang="en-US" sz="2400" dirty="0"/>
              <a:t>Aneka provides APIs for developing applications on top of various programming models </a:t>
            </a:r>
          </a:p>
          <a:p>
            <a:r>
              <a:rPr lang="en-US" sz="2400" dirty="0"/>
              <a:t>SDK provides support for both programming models and services by means of </a:t>
            </a:r>
          </a:p>
          <a:p>
            <a:pPr lvl="1"/>
            <a:r>
              <a:rPr lang="en-US" sz="2400" b="1" dirty="0"/>
              <a:t>Application Model :</a:t>
            </a:r>
            <a:r>
              <a:rPr lang="en-US" sz="2400" dirty="0"/>
              <a:t>covers the development of applications and new programming models </a:t>
            </a:r>
          </a:p>
          <a:p>
            <a:pPr lvl="1"/>
            <a:r>
              <a:rPr lang="en-US" sz="2400" b="1" dirty="0"/>
              <a:t>Service Model: </a:t>
            </a:r>
            <a:r>
              <a:rPr lang="en-US" sz="2400" dirty="0"/>
              <a:t>defines the general infrastructure for service development</a:t>
            </a:r>
            <a:endParaRPr lang="en-IN" sz="2400" dirty="0"/>
          </a:p>
        </p:txBody>
      </p:sp>
      <p:sp>
        <p:nvSpPr>
          <p:cNvPr id="4" name="Footer Placeholder 3">
            <a:extLst>
              <a:ext uri="{FF2B5EF4-FFF2-40B4-BE49-F238E27FC236}">
                <a16:creationId xmlns:a16="http://schemas.microsoft.com/office/drawing/2014/main" id="{8C84F961-56F4-857E-F90D-B09A7F073D11}"/>
              </a:ext>
            </a:extLst>
          </p:cNvPr>
          <p:cNvSpPr>
            <a:spLocks noGrp="1"/>
          </p:cNvSpPr>
          <p:nvPr>
            <p:ph type="ftr" sz="quarter" idx="11"/>
          </p:nvPr>
        </p:nvSpPr>
        <p:spPr>
          <a:xfrm>
            <a:off x="1088136" y="6272784"/>
            <a:ext cx="10058400"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4EB70927-E5A4-F1F0-EAE9-60294D1B651B}"/>
              </a:ext>
            </a:extLst>
          </p:cNvPr>
          <p:cNvSpPr>
            <a:spLocks noGrp="1"/>
          </p:cNvSpPr>
          <p:nvPr>
            <p:ph type="sldNum" sz="quarter" idx="12"/>
          </p:nvPr>
        </p:nvSpPr>
        <p:spPr/>
        <p:txBody>
          <a:bodyPr/>
          <a:lstStyle/>
          <a:p>
            <a:fld id="{FDD49B80-2C23-4642-912C-4D9452B5B880}" type="slidenum">
              <a:rPr lang="en-IN" smtClean="0"/>
              <a:t>65</a:t>
            </a:fld>
            <a:endParaRPr lang="en-IN"/>
          </a:p>
        </p:txBody>
      </p:sp>
    </p:spTree>
    <p:extLst>
      <p:ext uri="{BB962C8B-B14F-4D97-AF65-F5344CB8AC3E}">
        <p14:creationId xmlns:p14="http://schemas.microsoft.com/office/powerpoint/2010/main" val="1048888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41F86-8B7E-0808-B7E5-28D310704D00}"/>
              </a:ext>
            </a:extLst>
          </p:cNvPr>
          <p:cNvSpPr>
            <a:spLocks noGrp="1"/>
          </p:cNvSpPr>
          <p:nvPr>
            <p:ph type="title"/>
          </p:nvPr>
        </p:nvSpPr>
        <p:spPr>
          <a:xfrm>
            <a:off x="1069848" y="220092"/>
            <a:ext cx="10058400" cy="893092"/>
          </a:xfrm>
        </p:spPr>
        <p:txBody>
          <a:bodyPr>
            <a:normAutofit/>
          </a:bodyPr>
          <a:lstStyle/>
          <a:p>
            <a:r>
              <a:rPr lang="en-US" dirty="0"/>
              <a:t>Application Model</a:t>
            </a:r>
            <a:endParaRPr lang="en-IN" dirty="0"/>
          </a:p>
        </p:txBody>
      </p:sp>
      <p:sp>
        <p:nvSpPr>
          <p:cNvPr id="3" name="Content Placeholder 2">
            <a:extLst>
              <a:ext uri="{FF2B5EF4-FFF2-40B4-BE49-F238E27FC236}">
                <a16:creationId xmlns:a16="http://schemas.microsoft.com/office/drawing/2014/main" id="{105D086B-D1A4-2E4A-5A10-39319ED85BF3}"/>
              </a:ext>
            </a:extLst>
          </p:cNvPr>
          <p:cNvSpPr>
            <a:spLocks noGrp="1"/>
          </p:cNvSpPr>
          <p:nvPr>
            <p:ph idx="1"/>
          </p:nvPr>
        </p:nvSpPr>
        <p:spPr>
          <a:xfrm>
            <a:off x="1069848" y="1219200"/>
            <a:ext cx="10058400" cy="4953000"/>
          </a:xfrm>
        </p:spPr>
        <p:txBody>
          <a:bodyPr>
            <a:normAutofit lnSpcReduction="10000"/>
          </a:bodyPr>
          <a:lstStyle/>
          <a:p>
            <a:pPr algn="just"/>
            <a:r>
              <a:rPr lang="en-US" dirty="0"/>
              <a:t>The Application Model represents the minimum set of APIs that is common to all the programming models for representing and programming distributed applications on top of Aneka </a:t>
            </a:r>
          </a:p>
          <a:p>
            <a:pPr algn="just"/>
            <a:r>
              <a:rPr lang="en-US" dirty="0"/>
              <a:t>Each distributed application running on top of Aneka is an instance of the Application Base class, where M identifies the specific type of application manager used to control the application </a:t>
            </a:r>
          </a:p>
          <a:p>
            <a:pPr algn="just"/>
            <a:r>
              <a:rPr lang="en-US" dirty="0"/>
              <a:t>Application classes constitute the developers’ view of a distributed application on Aneka Clouds</a:t>
            </a:r>
          </a:p>
          <a:p>
            <a:pPr algn="just"/>
            <a:r>
              <a:rPr lang="en-US" dirty="0"/>
              <a:t>Application managers are internal components that interact with Aneka Clouds in order to monitor and control the execution </a:t>
            </a:r>
          </a:p>
          <a:p>
            <a:pPr algn="just"/>
            <a:r>
              <a:rPr lang="en-US" dirty="0"/>
              <a:t>Aneka further specializes applications into two main categories: </a:t>
            </a:r>
          </a:p>
          <a:p>
            <a:pPr marL="0" indent="0" algn="just">
              <a:buNone/>
            </a:pPr>
            <a:r>
              <a:rPr lang="en-US" dirty="0"/>
              <a:t>(1) applications whose tasks are generated by the user( Task Thread and Parameter Sweep Model) </a:t>
            </a:r>
          </a:p>
          <a:p>
            <a:pPr marL="0" indent="0" algn="just">
              <a:buNone/>
            </a:pPr>
            <a:r>
              <a:rPr lang="en-US" dirty="0"/>
              <a:t>(2) applications whose tasks are generated by the runtime infrastructure (MapReduce )</a:t>
            </a:r>
            <a:endParaRPr lang="en-IN" dirty="0"/>
          </a:p>
        </p:txBody>
      </p:sp>
      <p:sp>
        <p:nvSpPr>
          <p:cNvPr id="4" name="Footer Placeholder 3">
            <a:extLst>
              <a:ext uri="{FF2B5EF4-FFF2-40B4-BE49-F238E27FC236}">
                <a16:creationId xmlns:a16="http://schemas.microsoft.com/office/drawing/2014/main" id="{F6FA61E7-7CC6-C91C-9982-71CDEDBB9481}"/>
              </a:ext>
            </a:extLst>
          </p:cNvPr>
          <p:cNvSpPr>
            <a:spLocks noGrp="1"/>
          </p:cNvSpPr>
          <p:nvPr>
            <p:ph type="ftr" sz="quarter" idx="11"/>
          </p:nvPr>
        </p:nvSpPr>
        <p:spPr>
          <a:xfrm>
            <a:off x="1088136" y="6272784"/>
            <a:ext cx="10222992"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1C9DC320-40C7-64A6-70DE-B860A5E36180}"/>
              </a:ext>
            </a:extLst>
          </p:cNvPr>
          <p:cNvSpPr>
            <a:spLocks noGrp="1"/>
          </p:cNvSpPr>
          <p:nvPr>
            <p:ph type="sldNum" sz="quarter" idx="12"/>
          </p:nvPr>
        </p:nvSpPr>
        <p:spPr/>
        <p:txBody>
          <a:bodyPr/>
          <a:lstStyle/>
          <a:p>
            <a:fld id="{FDD49B80-2C23-4642-912C-4D9452B5B880}" type="slidenum">
              <a:rPr lang="en-IN" smtClean="0"/>
              <a:t>66</a:t>
            </a:fld>
            <a:endParaRPr lang="en-IN"/>
          </a:p>
        </p:txBody>
      </p:sp>
    </p:spTree>
    <p:extLst>
      <p:ext uri="{BB962C8B-B14F-4D97-AF65-F5344CB8AC3E}">
        <p14:creationId xmlns:p14="http://schemas.microsoft.com/office/powerpoint/2010/main" val="38145865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EC7D3-31AE-2082-1578-178AAFB00AB7}"/>
              </a:ext>
            </a:extLst>
          </p:cNvPr>
          <p:cNvSpPr>
            <a:spLocks noGrp="1"/>
          </p:cNvSpPr>
          <p:nvPr>
            <p:ph type="title"/>
          </p:nvPr>
        </p:nvSpPr>
        <p:spPr>
          <a:xfrm>
            <a:off x="1069848" y="220092"/>
            <a:ext cx="10058400" cy="800326"/>
          </a:xfrm>
        </p:spPr>
        <p:txBody>
          <a:bodyPr>
            <a:normAutofit fontScale="90000"/>
          </a:bodyPr>
          <a:lstStyle/>
          <a:p>
            <a:endParaRPr lang="en-IN" dirty="0"/>
          </a:p>
        </p:txBody>
      </p:sp>
      <p:pic>
        <p:nvPicPr>
          <p:cNvPr id="7" name="Content Placeholder 6">
            <a:extLst>
              <a:ext uri="{FF2B5EF4-FFF2-40B4-BE49-F238E27FC236}">
                <a16:creationId xmlns:a16="http://schemas.microsoft.com/office/drawing/2014/main" id="{C22489C6-7253-4A3E-CC86-EF8C3E75C8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4888" y="1020418"/>
            <a:ext cx="10476240" cy="5151782"/>
          </a:xfrm>
        </p:spPr>
      </p:pic>
      <p:sp>
        <p:nvSpPr>
          <p:cNvPr id="4" name="Footer Placeholder 3">
            <a:extLst>
              <a:ext uri="{FF2B5EF4-FFF2-40B4-BE49-F238E27FC236}">
                <a16:creationId xmlns:a16="http://schemas.microsoft.com/office/drawing/2014/main" id="{63FFAF01-5DB0-E315-82F1-C1C10B2205D4}"/>
              </a:ext>
            </a:extLst>
          </p:cNvPr>
          <p:cNvSpPr>
            <a:spLocks noGrp="1"/>
          </p:cNvSpPr>
          <p:nvPr>
            <p:ph type="ftr" sz="quarter" idx="11"/>
          </p:nvPr>
        </p:nvSpPr>
        <p:spPr>
          <a:xfrm>
            <a:off x="1088136" y="6272784"/>
            <a:ext cx="10222992"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D3F80BB2-FF94-5440-790D-6A133D1A7AEA}"/>
              </a:ext>
            </a:extLst>
          </p:cNvPr>
          <p:cNvSpPr>
            <a:spLocks noGrp="1"/>
          </p:cNvSpPr>
          <p:nvPr>
            <p:ph type="sldNum" sz="quarter" idx="12"/>
          </p:nvPr>
        </p:nvSpPr>
        <p:spPr/>
        <p:txBody>
          <a:bodyPr/>
          <a:lstStyle/>
          <a:p>
            <a:fld id="{FDD49B80-2C23-4642-912C-4D9452B5B880}" type="slidenum">
              <a:rPr lang="en-IN" smtClean="0"/>
              <a:t>67</a:t>
            </a:fld>
            <a:endParaRPr lang="en-IN"/>
          </a:p>
        </p:txBody>
      </p:sp>
    </p:spTree>
    <p:extLst>
      <p:ext uri="{BB962C8B-B14F-4D97-AF65-F5344CB8AC3E}">
        <p14:creationId xmlns:p14="http://schemas.microsoft.com/office/powerpoint/2010/main" val="18410272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907E1-064B-47E1-DC40-359FCDAF3511}"/>
              </a:ext>
            </a:extLst>
          </p:cNvPr>
          <p:cNvSpPr>
            <a:spLocks noGrp="1"/>
          </p:cNvSpPr>
          <p:nvPr>
            <p:ph type="title"/>
          </p:nvPr>
        </p:nvSpPr>
        <p:spPr>
          <a:xfrm>
            <a:off x="1069848" y="220092"/>
            <a:ext cx="10058400" cy="932847"/>
          </a:xfrm>
        </p:spPr>
        <p:txBody>
          <a:bodyPr>
            <a:normAutofit/>
          </a:bodyPr>
          <a:lstStyle/>
          <a:p>
            <a:r>
              <a:rPr lang="en-IN" dirty="0"/>
              <a:t>SERVICE MODEL</a:t>
            </a:r>
          </a:p>
        </p:txBody>
      </p:sp>
      <p:sp>
        <p:nvSpPr>
          <p:cNvPr id="3" name="Content Placeholder 2">
            <a:extLst>
              <a:ext uri="{FF2B5EF4-FFF2-40B4-BE49-F238E27FC236}">
                <a16:creationId xmlns:a16="http://schemas.microsoft.com/office/drawing/2014/main" id="{B651BDE7-C0F7-3FB8-2DEA-7139E2725D9B}"/>
              </a:ext>
            </a:extLst>
          </p:cNvPr>
          <p:cNvSpPr>
            <a:spLocks noGrp="1"/>
          </p:cNvSpPr>
          <p:nvPr>
            <p:ph idx="1"/>
          </p:nvPr>
        </p:nvSpPr>
        <p:spPr>
          <a:xfrm>
            <a:off x="1069848" y="954157"/>
            <a:ext cx="10058400" cy="5486400"/>
          </a:xfrm>
        </p:spPr>
        <p:txBody>
          <a:bodyPr/>
          <a:lstStyle/>
          <a:p>
            <a:pPr algn="just"/>
            <a:r>
              <a:rPr lang="en-US" dirty="0"/>
              <a:t>It defines the basic requirements needed to implement a service hosted in the Aneka cloud and that expose the following properties – </a:t>
            </a:r>
          </a:p>
          <a:p>
            <a:pPr algn="just"/>
            <a:r>
              <a:rPr lang="en-US" dirty="0"/>
              <a:t>Name and status, control operations, message handling by means of </a:t>
            </a:r>
            <a:r>
              <a:rPr lang="en-US" dirty="0" err="1"/>
              <a:t>handlemessage</a:t>
            </a:r>
            <a:r>
              <a:rPr lang="en-US" dirty="0"/>
              <a:t> method </a:t>
            </a:r>
          </a:p>
          <a:p>
            <a:pPr algn="just"/>
            <a:r>
              <a:rPr lang="en-US" dirty="0"/>
              <a:t>Special services also help clients by direct interaction.</a:t>
            </a:r>
          </a:p>
          <a:p>
            <a:pPr algn="just"/>
            <a:r>
              <a:rPr lang="en-US" dirty="0"/>
              <a:t>Service life cycle reference describes each service instance within Aneka container. </a:t>
            </a:r>
          </a:p>
          <a:p>
            <a:pPr algn="just"/>
            <a:r>
              <a:rPr lang="en-US" dirty="0"/>
              <a:t>Shaded balloon – transient state, white – steady state </a:t>
            </a:r>
          </a:p>
          <a:p>
            <a:pPr algn="just"/>
            <a:r>
              <a:rPr lang="en-US" dirty="0"/>
              <a:t>Once container is started that iteratively call the start method on each service method. </a:t>
            </a:r>
          </a:p>
          <a:p>
            <a:pPr algn="just"/>
            <a:r>
              <a:rPr lang="en-US" dirty="0"/>
              <a:t>Running state – active and running </a:t>
            </a:r>
          </a:p>
          <a:p>
            <a:pPr algn="just"/>
            <a:r>
              <a:rPr lang="en-US" dirty="0"/>
              <a:t>Pause , Resume, continue, stop finally shut down.</a:t>
            </a:r>
            <a:endParaRPr lang="en-IN" dirty="0"/>
          </a:p>
        </p:txBody>
      </p:sp>
      <p:sp>
        <p:nvSpPr>
          <p:cNvPr id="4" name="Footer Placeholder 3">
            <a:extLst>
              <a:ext uri="{FF2B5EF4-FFF2-40B4-BE49-F238E27FC236}">
                <a16:creationId xmlns:a16="http://schemas.microsoft.com/office/drawing/2014/main" id="{65D9ED79-EA1A-9025-205F-B514444B52EE}"/>
              </a:ext>
            </a:extLst>
          </p:cNvPr>
          <p:cNvSpPr>
            <a:spLocks noGrp="1"/>
          </p:cNvSpPr>
          <p:nvPr>
            <p:ph type="ftr" sz="quarter" idx="11"/>
          </p:nvPr>
        </p:nvSpPr>
        <p:spPr>
          <a:xfrm>
            <a:off x="1088135" y="6272784"/>
            <a:ext cx="10058399"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7E1006D0-2834-6B1D-B26C-AFA1E83C0028}"/>
              </a:ext>
            </a:extLst>
          </p:cNvPr>
          <p:cNvSpPr>
            <a:spLocks noGrp="1"/>
          </p:cNvSpPr>
          <p:nvPr>
            <p:ph type="sldNum" sz="quarter" idx="12"/>
          </p:nvPr>
        </p:nvSpPr>
        <p:spPr/>
        <p:txBody>
          <a:bodyPr/>
          <a:lstStyle/>
          <a:p>
            <a:fld id="{FDD49B80-2C23-4642-912C-4D9452B5B880}" type="slidenum">
              <a:rPr lang="en-IN" smtClean="0"/>
              <a:t>68</a:t>
            </a:fld>
            <a:endParaRPr lang="en-IN"/>
          </a:p>
        </p:txBody>
      </p:sp>
    </p:spTree>
    <p:extLst>
      <p:ext uri="{BB962C8B-B14F-4D97-AF65-F5344CB8AC3E}">
        <p14:creationId xmlns:p14="http://schemas.microsoft.com/office/powerpoint/2010/main" val="35434173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D4545-A443-D0B5-EFD1-5E91B7570735}"/>
              </a:ext>
            </a:extLst>
          </p:cNvPr>
          <p:cNvSpPr>
            <a:spLocks noGrp="1"/>
          </p:cNvSpPr>
          <p:nvPr>
            <p:ph type="title"/>
          </p:nvPr>
        </p:nvSpPr>
        <p:spPr>
          <a:xfrm>
            <a:off x="1063752" y="781879"/>
            <a:ext cx="10058400" cy="1073425"/>
          </a:xfrm>
        </p:spPr>
        <p:txBody>
          <a:bodyPr>
            <a:normAutofit/>
          </a:bodyPr>
          <a:lstStyle/>
          <a:p>
            <a:r>
              <a:rPr lang="en-US" sz="2400" dirty="0"/>
              <a:t>life cycle of each service instance in the Aneka container</a:t>
            </a:r>
            <a:endParaRPr lang="en-IN" sz="2400" dirty="0"/>
          </a:p>
        </p:txBody>
      </p:sp>
      <p:pic>
        <p:nvPicPr>
          <p:cNvPr id="8" name="Content Placeholder 7">
            <a:extLst>
              <a:ext uri="{FF2B5EF4-FFF2-40B4-BE49-F238E27FC236}">
                <a16:creationId xmlns:a16="http://schemas.microsoft.com/office/drawing/2014/main" id="{15D54C3C-70B7-4B4A-FB3F-FFCF6940D3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3686" y="1563757"/>
            <a:ext cx="6480313" cy="4458707"/>
          </a:xfrm>
        </p:spPr>
      </p:pic>
      <p:sp>
        <p:nvSpPr>
          <p:cNvPr id="4" name="Footer Placeholder 3">
            <a:extLst>
              <a:ext uri="{FF2B5EF4-FFF2-40B4-BE49-F238E27FC236}">
                <a16:creationId xmlns:a16="http://schemas.microsoft.com/office/drawing/2014/main" id="{E2833017-D795-3355-D14F-C066053B62F4}"/>
              </a:ext>
            </a:extLst>
          </p:cNvPr>
          <p:cNvSpPr>
            <a:spLocks noGrp="1"/>
          </p:cNvSpPr>
          <p:nvPr>
            <p:ph type="ftr" sz="quarter" idx="11"/>
          </p:nvPr>
        </p:nvSpPr>
        <p:spPr>
          <a:xfrm>
            <a:off x="1088136" y="6272784"/>
            <a:ext cx="10034016"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DABCABD7-02F2-4CFA-4BA9-66CC04036AD0}"/>
              </a:ext>
            </a:extLst>
          </p:cNvPr>
          <p:cNvSpPr>
            <a:spLocks noGrp="1"/>
          </p:cNvSpPr>
          <p:nvPr>
            <p:ph type="sldNum" sz="quarter" idx="12"/>
          </p:nvPr>
        </p:nvSpPr>
        <p:spPr/>
        <p:txBody>
          <a:bodyPr/>
          <a:lstStyle/>
          <a:p>
            <a:fld id="{FDD49B80-2C23-4642-912C-4D9452B5B880}" type="slidenum">
              <a:rPr lang="en-IN" smtClean="0"/>
              <a:t>69</a:t>
            </a:fld>
            <a:endParaRPr lang="en-IN"/>
          </a:p>
        </p:txBody>
      </p:sp>
      <p:sp>
        <p:nvSpPr>
          <p:cNvPr id="6" name="Title 1">
            <a:extLst>
              <a:ext uri="{FF2B5EF4-FFF2-40B4-BE49-F238E27FC236}">
                <a16:creationId xmlns:a16="http://schemas.microsoft.com/office/drawing/2014/main" id="{17508AA2-9F3F-FAD1-BB26-0DF1FE956374}"/>
              </a:ext>
            </a:extLst>
          </p:cNvPr>
          <p:cNvSpPr txBox="1">
            <a:spLocks/>
          </p:cNvSpPr>
          <p:nvPr/>
        </p:nvSpPr>
        <p:spPr>
          <a:xfrm>
            <a:off x="1069848" y="220092"/>
            <a:ext cx="10058400" cy="9328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IN"/>
              <a:t>SERVICE MODEL</a:t>
            </a:r>
            <a:endParaRPr lang="en-IN" dirty="0"/>
          </a:p>
        </p:txBody>
      </p:sp>
    </p:spTree>
    <p:extLst>
      <p:ext uri="{BB962C8B-B14F-4D97-AF65-F5344CB8AC3E}">
        <p14:creationId xmlns:p14="http://schemas.microsoft.com/office/powerpoint/2010/main" val="2659270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B749-AF10-4EB1-38D9-23F294301F42}"/>
              </a:ext>
            </a:extLst>
          </p:cNvPr>
          <p:cNvSpPr>
            <a:spLocks noGrp="1"/>
          </p:cNvSpPr>
          <p:nvPr>
            <p:ph type="title"/>
          </p:nvPr>
        </p:nvSpPr>
        <p:spPr/>
        <p:txBody>
          <a:bodyPr>
            <a:normAutofit/>
          </a:bodyPr>
          <a:lstStyle/>
          <a:p>
            <a:r>
              <a:rPr lang="en-IN" sz="4800" dirty="0"/>
              <a:t>CLOUD REFERENCE MODEL - ARCHITECTURE</a:t>
            </a:r>
          </a:p>
        </p:txBody>
      </p:sp>
      <p:sp>
        <p:nvSpPr>
          <p:cNvPr id="3" name="Content Placeholder 2">
            <a:extLst>
              <a:ext uri="{FF2B5EF4-FFF2-40B4-BE49-F238E27FC236}">
                <a16:creationId xmlns:a16="http://schemas.microsoft.com/office/drawing/2014/main" id="{51A90190-74EA-3601-CE3E-65E150C54974}"/>
              </a:ext>
            </a:extLst>
          </p:cNvPr>
          <p:cNvSpPr>
            <a:spLocks noGrp="1"/>
          </p:cNvSpPr>
          <p:nvPr>
            <p:ph idx="1"/>
          </p:nvPr>
        </p:nvSpPr>
        <p:spPr/>
        <p:txBody>
          <a:bodyPr>
            <a:normAutofit/>
          </a:bodyPr>
          <a:lstStyle/>
          <a:p>
            <a:pPr algn="just"/>
            <a:r>
              <a:rPr lang="en-US" sz="2400" dirty="0"/>
              <a:t>At the bottom of the stack, virtualization technologies are used to guarantee runtime environment customization, application isolation, sandboxing, and quality of service. Hardware virtualization is most commonly used at this level. </a:t>
            </a:r>
          </a:p>
          <a:p>
            <a:pPr algn="just"/>
            <a:r>
              <a:rPr lang="en-US" sz="2400" dirty="0"/>
              <a:t>Hypervisors manage the pool of resources and expose the distributed infrastructure as a collection of virtual machines. </a:t>
            </a:r>
          </a:p>
          <a:p>
            <a:pPr algn="just"/>
            <a:r>
              <a:rPr lang="en-US" sz="2400" dirty="0"/>
              <a:t>The combination of cloud hosting platforms and resources is generally classified as a Infrastructure as-a-Service (IaaS) solution. </a:t>
            </a:r>
            <a:endParaRPr lang="en-IN" sz="2400" dirty="0"/>
          </a:p>
        </p:txBody>
      </p:sp>
      <p:sp>
        <p:nvSpPr>
          <p:cNvPr id="4" name="Footer Placeholder 3">
            <a:extLst>
              <a:ext uri="{FF2B5EF4-FFF2-40B4-BE49-F238E27FC236}">
                <a16:creationId xmlns:a16="http://schemas.microsoft.com/office/drawing/2014/main" id="{89EADED7-38FE-FD17-8292-E7B7BCB36EE0}"/>
              </a:ext>
            </a:extLst>
          </p:cNvPr>
          <p:cNvSpPr>
            <a:spLocks noGrp="1"/>
          </p:cNvSpPr>
          <p:nvPr>
            <p:ph type="ftr" sz="quarter" idx="11"/>
          </p:nvPr>
        </p:nvSpPr>
        <p:spPr>
          <a:xfrm>
            <a:off x="1088135" y="6272784"/>
            <a:ext cx="10058399"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0AFC25DD-BAB9-097F-134E-74B3B39C03B7}"/>
              </a:ext>
            </a:extLst>
          </p:cNvPr>
          <p:cNvSpPr>
            <a:spLocks noGrp="1"/>
          </p:cNvSpPr>
          <p:nvPr>
            <p:ph type="sldNum" sz="quarter" idx="12"/>
          </p:nvPr>
        </p:nvSpPr>
        <p:spPr/>
        <p:txBody>
          <a:bodyPr/>
          <a:lstStyle/>
          <a:p>
            <a:fld id="{FDD49B80-2C23-4642-912C-4D9452B5B880}" type="slidenum">
              <a:rPr lang="en-IN" smtClean="0"/>
              <a:t>7</a:t>
            </a:fld>
            <a:endParaRPr lang="en-IN"/>
          </a:p>
        </p:txBody>
      </p:sp>
    </p:spTree>
    <p:extLst>
      <p:ext uri="{BB962C8B-B14F-4D97-AF65-F5344CB8AC3E}">
        <p14:creationId xmlns:p14="http://schemas.microsoft.com/office/powerpoint/2010/main" val="9105131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48EFB-A2C7-C86A-605A-45F42740C31D}"/>
              </a:ext>
            </a:extLst>
          </p:cNvPr>
          <p:cNvSpPr>
            <a:spLocks noGrp="1"/>
          </p:cNvSpPr>
          <p:nvPr>
            <p:ph type="title"/>
          </p:nvPr>
        </p:nvSpPr>
        <p:spPr>
          <a:xfrm>
            <a:off x="1069848" y="220092"/>
            <a:ext cx="10058400" cy="1038866"/>
          </a:xfrm>
        </p:spPr>
        <p:txBody>
          <a:bodyPr/>
          <a:lstStyle/>
          <a:p>
            <a:r>
              <a:rPr lang="en-IN" dirty="0"/>
              <a:t>MANAGEMENT TOOLS</a:t>
            </a:r>
          </a:p>
        </p:txBody>
      </p:sp>
      <p:sp>
        <p:nvSpPr>
          <p:cNvPr id="3" name="Content Placeholder 2">
            <a:extLst>
              <a:ext uri="{FF2B5EF4-FFF2-40B4-BE49-F238E27FC236}">
                <a16:creationId xmlns:a16="http://schemas.microsoft.com/office/drawing/2014/main" id="{B3AD85F9-04E8-5F17-73B7-29DA5F161F9F}"/>
              </a:ext>
            </a:extLst>
          </p:cNvPr>
          <p:cNvSpPr>
            <a:spLocks noGrp="1"/>
          </p:cNvSpPr>
          <p:nvPr>
            <p:ph idx="1"/>
          </p:nvPr>
        </p:nvSpPr>
        <p:spPr>
          <a:xfrm>
            <a:off x="1069848" y="1364974"/>
            <a:ext cx="10058400" cy="4807226"/>
          </a:xfrm>
        </p:spPr>
        <p:txBody>
          <a:bodyPr>
            <a:normAutofit/>
          </a:bodyPr>
          <a:lstStyle/>
          <a:p>
            <a:pPr algn="just"/>
            <a:r>
              <a:rPr lang="en-US" sz="2400" b="1" dirty="0"/>
              <a:t>Infrastructure Management: </a:t>
            </a:r>
            <a:r>
              <a:rPr lang="en-US" sz="2400" dirty="0"/>
              <a:t>Virtual hardware by Resource provisioning and physical hardware by Administrative console. </a:t>
            </a:r>
          </a:p>
          <a:p>
            <a:pPr algn="just"/>
            <a:r>
              <a:rPr lang="en-US" sz="2400" b="1" dirty="0"/>
              <a:t>Platform Management: </a:t>
            </a:r>
            <a:r>
              <a:rPr lang="en-US" sz="2400" dirty="0"/>
              <a:t>a collection of connected containers define the platform on top of which applications are executed. Features available for platform management are concerned with logical organization and structure.</a:t>
            </a:r>
          </a:p>
          <a:p>
            <a:pPr algn="just"/>
            <a:r>
              <a:rPr lang="en-US" sz="2400" b="1" dirty="0"/>
              <a:t>Application Management : </a:t>
            </a:r>
            <a:r>
              <a:rPr lang="en-US" sz="2400" dirty="0"/>
              <a:t>applications identifies the user contributions the cloud. Management API provides administrators with monitoring and profiling features</a:t>
            </a:r>
            <a:endParaRPr lang="en-IN" sz="2400" dirty="0"/>
          </a:p>
        </p:txBody>
      </p:sp>
      <p:sp>
        <p:nvSpPr>
          <p:cNvPr id="4" name="Footer Placeholder 3">
            <a:extLst>
              <a:ext uri="{FF2B5EF4-FFF2-40B4-BE49-F238E27FC236}">
                <a16:creationId xmlns:a16="http://schemas.microsoft.com/office/drawing/2014/main" id="{5B77BCB8-FB59-AB9D-A5C3-4511617BAAC9}"/>
              </a:ext>
            </a:extLst>
          </p:cNvPr>
          <p:cNvSpPr>
            <a:spLocks noGrp="1"/>
          </p:cNvSpPr>
          <p:nvPr>
            <p:ph type="ftr" sz="quarter" idx="11"/>
          </p:nvPr>
        </p:nvSpPr>
        <p:spPr>
          <a:xfrm>
            <a:off x="1088136" y="6272784"/>
            <a:ext cx="10058400"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A562F721-F740-E8F9-6E84-7A11B68857FE}"/>
              </a:ext>
            </a:extLst>
          </p:cNvPr>
          <p:cNvSpPr>
            <a:spLocks noGrp="1"/>
          </p:cNvSpPr>
          <p:nvPr>
            <p:ph type="sldNum" sz="quarter" idx="12"/>
          </p:nvPr>
        </p:nvSpPr>
        <p:spPr/>
        <p:txBody>
          <a:bodyPr/>
          <a:lstStyle/>
          <a:p>
            <a:fld id="{FDD49B80-2C23-4642-912C-4D9452B5B880}" type="slidenum">
              <a:rPr lang="en-IN" smtClean="0"/>
              <a:t>70</a:t>
            </a:fld>
            <a:endParaRPr lang="en-IN"/>
          </a:p>
        </p:txBody>
      </p:sp>
    </p:spTree>
    <p:extLst>
      <p:ext uri="{BB962C8B-B14F-4D97-AF65-F5344CB8AC3E}">
        <p14:creationId xmlns:p14="http://schemas.microsoft.com/office/powerpoint/2010/main" val="854115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152A-7355-D8DE-4CD8-1797BEC4A58E}"/>
              </a:ext>
            </a:extLst>
          </p:cNvPr>
          <p:cNvSpPr>
            <a:spLocks noGrp="1"/>
          </p:cNvSpPr>
          <p:nvPr>
            <p:ph type="title"/>
          </p:nvPr>
        </p:nvSpPr>
        <p:spPr/>
        <p:txBody>
          <a:bodyPr>
            <a:normAutofit/>
          </a:bodyPr>
          <a:lstStyle/>
          <a:p>
            <a:r>
              <a:rPr lang="en-IN" sz="4800" dirty="0"/>
              <a:t>CLOUD REFERENCE MODEL - ARCHITECTURE</a:t>
            </a:r>
          </a:p>
        </p:txBody>
      </p:sp>
      <p:sp>
        <p:nvSpPr>
          <p:cNvPr id="3" name="Content Placeholder 2">
            <a:extLst>
              <a:ext uri="{FF2B5EF4-FFF2-40B4-BE49-F238E27FC236}">
                <a16:creationId xmlns:a16="http://schemas.microsoft.com/office/drawing/2014/main" id="{684604D9-B844-6D30-F657-C304ACB59524}"/>
              </a:ext>
            </a:extLst>
          </p:cNvPr>
          <p:cNvSpPr>
            <a:spLocks noGrp="1"/>
          </p:cNvSpPr>
          <p:nvPr>
            <p:ph idx="1"/>
          </p:nvPr>
        </p:nvSpPr>
        <p:spPr/>
        <p:txBody>
          <a:bodyPr/>
          <a:lstStyle/>
          <a:p>
            <a:pPr algn="just"/>
            <a:r>
              <a:rPr lang="en-US" dirty="0"/>
              <a:t>We can organize the different examples of IaaS into two categories: </a:t>
            </a:r>
          </a:p>
          <a:p>
            <a:pPr algn="just"/>
            <a:r>
              <a:rPr lang="en-US" dirty="0"/>
              <a:t>Some of them provide both the management layer and the physical infrastructure; </a:t>
            </a:r>
          </a:p>
          <a:p>
            <a:pPr algn="just"/>
            <a:r>
              <a:rPr lang="en-US" dirty="0"/>
              <a:t>others provide only the management layer (IaaS (M)) </a:t>
            </a:r>
          </a:p>
          <a:p>
            <a:pPr algn="just"/>
            <a:r>
              <a:rPr lang="en-US" b="1" dirty="0"/>
              <a:t>Platform-as-a-Service (PaaS) : </a:t>
            </a:r>
            <a:r>
              <a:rPr lang="en-US" dirty="0"/>
              <a:t>A cloud programming environments and tools, which form a new layer for offering users a development platform for applications </a:t>
            </a:r>
          </a:p>
          <a:p>
            <a:pPr algn="just"/>
            <a:r>
              <a:rPr lang="en-US" dirty="0"/>
              <a:t>The range of tool includes Web-based interfaces, command-line tools, and frameworks for concurrent and distributed programming. </a:t>
            </a:r>
          </a:p>
          <a:p>
            <a:pPr algn="just"/>
            <a:r>
              <a:rPr lang="en-US" b="1" dirty="0"/>
              <a:t>Pure PaaS: </a:t>
            </a:r>
            <a:r>
              <a:rPr lang="en-US" dirty="0"/>
              <a:t>only the user-level middleware is offered, and it has to be complemented with a virtual or physical infrastructure.</a:t>
            </a:r>
          </a:p>
          <a:p>
            <a:pPr algn="just"/>
            <a:r>
              <a:rPr lang="en-US" dirty="0"/>
              <a:t>The top layer of the reference model contains services delivered at the application level.</a:t>
            </a:r>
            <a:endParaRPr lang="en-IN" dirty="0"/>
          </a:p>
        </p:txBody>
      </p:sp>
      <p:sp>
        <p:nvSpPr>
          <p:cNvPr id="4" name="Footer Placeholder 3">
            <a:extLst>
              <a:ext uri="{FF2B5EF4-FFF2-40B4-BE49-F238E27FC236}">
                <a16:creationId xmlns:a16="http://schemas.microsoft.com/office/drawing/2014/main" id="{19A20823-FCB9-0559-9DD2-51731BD5E58E}"/>
              </a:ext>
            </a:extLst>
          </p:cNvPr>
          <p:cNvSpPr>
            <a:spLocks noGrp="1"/>
          </p:cNvSpPr>
          <p:nvPr>
            <p:ph type="ftr" sz="quarter" idx="11"/>
          </p:nvPr>
        </p:nvSpPr>
        <p:spPr>
          <a:xfrm>
            <a:off x="1088136" y="6272784"/>
            <a:ext cx="10040112" cy="365125"/>
          </a:xfrm>
        </p:spPr>
        <p:txBody>
          <a:bodyPr/>
          <a:lstStyle/>
          <a:p>
            <a:r>
              <a:rPr lang="en-US" dirty="0"/>
              <a:t>Cloud Computing : Module 2                                                   										By Namyapriya Dayananda </a:t>
            </a:r>
            <a:endParaRPr lang="en-IN" dirty="0"/>
          </a:p>
        </p:txBody>
      </p:sp>
      <p:sp>
        <p:nvSpPr>
          <p:cNvPr id="5" name="Slide Number Placeholder 4">
            <a:extLst>
              <a:ext uri="{FF2B5EF4-FFF2-40B4-BE49-F238E27FC236}">
                <a16:creationId xmlns:a16="http://schemas.microsoft.com/office/drawing/2014/main" id="{E8DE3839-5C0F-0F68-0BCA-EE5081A2E176}"/>
              </a:ext>
            </a:extLst>
          </p:cNvPr>
          <p:cNvSpPr>
            <a:spLocks noGrp="1"/>
          </p:cNvSpPr>
          <p:nvPr>
            <p:ph type="sldNum" sz="quarter" idx="12"/>
          </p:nvPr>
        </p:nvSpPr>
        <p:spPr/>
        <p:txBody>
          <a:bodyPr/>
          <a:lstStyle/>
          <a:p>
            <a:fld id="{FDD49B80-2C23-4642-912C-4D9452B5B880}" type="slidenum">
              <a:rPr lang="en-IN" smtClean="0"/>
              <a:t>8</a:t>
            </a:fld>
            <a:endParaRPr lang="en-IN"/>
          </a:p>
        </p:txBody>
      </p:sp>
    </p:spTree>
    <p:extLst>
      <p:ext uri="{BB962C8B-B14F-4D97-AF65-F5344CB8AC3E}">
        <p14:creationId xmlns:p14="http://schemas.microsoft.com/office/powerpoint/2010/main" val="2745504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3CBDD-E52D-B634-00FC-AACDC996E5B0}"/>
              </a:ext>
            </a:extLst>
          </p:cNvPr>
          <p:cNvSpPr>
            <a:spLocks noGrp="1"/>
          </p:cNvSpPr>
          <p:nvPr>
            <p:ph type="title"/>
          </p:nvPr>
        </p:nvSpPr>
        <p:spPr/>
        <p:txBody>
          <a:bodyPr>
            <a:normAutofit/>
          </a:bodyPr>
          <a:lstStyle/>
          <a:p>
            <a:r>
              <a:rPr lang="en-IN" sz="4800" dirty="0"/>
              <a:t>Cloud Computing Services Classification</a:t>
            </a:r>
          </a:p>
        </p:txBody>
      </p:sp>
      <p:pic>
        <p:nvPicPr>
          <p:cNvPr id="5" name="Content Placeholder 4">
            <a:extLst>
              <a:ext uri="{FF2B5EF4-FFF2-40B4-BE49-F238E27FC236}">
                <a16:creationId xmlns:a16="http://schemas.microsoft.com/office/drawing/2014/main" id="{3E615669-903E-C115-D07A-E9A0AD9CBA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093976"/>
            <a:ext cx="10058400" cy="4279392"/>
          </a:xfrm>
        </p:spPr>
      </p:pic>
      <p:sp>
        <p:nvSpPr>
          <p:cNvPr id="6" name="Footer Placeholder 5">
            <a:extLst>
              <a:ext uri="{FF2B5EF4-FFF2-40B4-BE49-F238E27FC236}">
                <a16:creationId xmlns:a16="http://schemas.microsoft.com/office/drawing/2014/main" id="{014E100A-37E6-6C9A-003C-332122552827}"/>
              </a:ext>
            </a:extLst>
          </p:cNvPr>
          <p:cNvSpPr>
            <a:spLocks noGrp="1"/>
          </p:cNvSpPr>
          <p:nvPr>
            <p:ph type="ftr" sz="quarter" idx="11"/>
          </p:nvPr>
        </p:nvSpPr>
        <p:spPr>
          <a:xfrm>
            <a:off x="1088136" y="6272784"/>
            <a:ext cx="10058400" cy="365125"/>
          </a:xfrm>
        </p:spPr>
        <p:txBody>
          <a:bodyPr/>
          <a:lstStyle/>
          <a:p>
            <a:r>
              <a:rPr lang="en-US" dirty="0"/>
              <a:t>Cloud Computing : Module 2                                                   										By Namyapriya Dayananda </a:t>
            </a:r>
            <a:endParaRPr lang="en-IN" dirty="0"/>
          </a:p>
        </p:txBody>
      </p:sp>
      <p:sp>
        <p:nvSpPr>
          <p:cNvPr id="3" name="Slide Number Placeholder 2">
            <a:extLst>
              <a:ext uri="{FF2B5EF4-FFF2-40B4-BE49-F238E27FC236}">
                <a16:creationId xmlns:a16="http://schemas.microsoft.com/office/drawing/2014/main" id="{23B148AA-44F4-03D6-83C6-D75CF37D5141}"/>
              </a:ext>
            </a:extLst>
          </p:cNvPr>
          <p:cNvSpPr>
            <a:spLocks noGrp="1"/>
          </p:cNvSpPr>
          <p:nvPr>
            <p:ph type="sldNum" sz="quarter" idx="12"/>
          </p:nvPr>
        </p:nvSpPr>
        <p:spPr/>
        <p:txBody>
          <a:bodyPr/>
          <a:lstStyle/>
          <a:p>
            <a:fld id="{FDD49B80-2C23-4642-912C-4D9452B5B880}" type="slidenum">
              <a:rPr lang="en-IN" smtClean="0"/>
              <a:t>9</a:t>
            </a:fld>
            <a:endParaRPr lang="en-IN"/>
          </a:p>
        </p:txBody>
      </p:sp>
    </p:spTree>
    <p:extLst>
      <p:ext uri="{BB962C8B-B14F-4D97-AF65-F5344CB8AC3E}">
        <p14:creationId xmlns:p14="http://schemas.microsoft.com/office/powerpoint/2010/main" val="4686274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922</TotalTime>
  <Words>6762</Words>
  <Application>Microsoft Office PowerPoint</Application>
  <PresentationFormat>Widescreen</PresentationFormat>
  <Paragraphs>543</Paragraphs>
  <Slides>70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Calibri</vt:lpstr>
      <vt:lpstr>Courier New</vt:lpstr>
      <vt:lpstr>Rockwell</vt:lpstr>
      <vt:lpstr>Rockwell Condensed</vt:lpstr>
      <vt:lpstr>Wingdings</vt:lpstr>
      <vt:lpstr>Wood Type</vt:lpstr>
      <vt:lpstr>Cloud computing MODULE 2</vt:lpstr>
      <vt:lpstr>PowerPoint Presentation</vt:lpstr>
      <vt:lpstr>CLOUD COMPUTING ARCHITECTURE</vt:lpstr>
      <vt:lpstr>CLOUD COMPUTING SERVICES CLASSIFICATIONS </vt:lpstr>
      <vt:lpstr>CLOUD REFERENCE MODEL - ARCHITECTURE</vt:lpstr>
      <vt:lpstr>CLOUD REFERENCE MODEL - ARCHITECTURE</vt:lpstr>
      <vt:lpstr>CLOUD REFERENCE MODEL - ARCHITECTURE</vt:lpstr>
      <vt:lpstr>CLOUD REFERENCE MODEL - ARCHITECTURE</vt:lpstr>
      <vt:lpstr>Cloud Computing Services Classification</vt:lpstr>
      <vt:lpstr>INFRASTRUCTURE/HARDWARE-AS-A-SERVICE</vt:lpstr>
      <vt:lpstr>INFRASTRUCTURE-AS-A-SERVICE REFERENCE IMPLEMENTATION</vt:lpstr>
      <vt:lpstr>IAAS SOLUTION-THREE PRINCIPAL LAYERS </vt:lpstr>
      <vt:lpstr>IAAS SOLUTION-THREE PRINCIPAL LAYERS</vt:lpstr>
      <vt:lpstr>IAAS SOLUTION-THREE PRINCIPAL LAYERS</vt:lpstr>
      <vt:lpstr>IAAS SOLUTION-THREE PRINCIPAL LAYERS</vt:lpstr>
      <vt:lpstr>PLATFORM AS A SERVICE REFERENCE MODEL</vt:lpstr>
      <vt:lpstr>PLATFORM AS A SERVICE REFERENCE MODEL</vt:lpstr>
      <vt:lpstr>PLATFORM AS A SERVICE REFERENCE MODEL</vt:lpstr>
      <vt:lpstr>PLATFORM AS A SERVICE REFERENCE MODEL</vt:lpstr>
      <vt:lpstr>PowerPoint Presentation</vt:lpstr>
      <vt:lpstr>According to Software Information &amp; Industry Association (SIIA) </vt:lpstr>
      <vt:lpstr>Core characteristics of SaaS for ASP</vt:lpstr>
      <vt:lpstr>PowerPoint Presentation</vt:lpstr>
      <vt:lpstr>TYPES OF CLOUDS</vt:lpstr>
      <vt:lpstr>PUBLIC CLOUD</vt:lpstr>
      <vt:lpstr>PRIVATE CLOUD </vt:lpstr>
      <vt:lpstr>Comprehensive view of solutions – private cloud hardware and software stack is shown below</vt:lpstr>
      <vt:lpstr>HYBRID CLOUD </vt:lpstr>
      <vt:lpstr>HYBRID CLOUD </vt:lpstr>
      <vt:lpstr>COMMUNITY CLOUDS</vt:lpstr>
      <vt:lpstr>COMMUNITY CLOUDS</vt:lpstr>
      <vt:lpstr>ECONOMICS OF THE CLOUD </vt:lpstr>
      <vt:lpstr>ECONOMICS OF THE CLOUD </vt:lpstr>
      <vt:lpstr>OPEN CHALLENGES IN CLOUD </vt:lpstr>
      <vt:lpstr>ANEKA-CLOUD APPLICATION PLATFORM</vt:lpstr>
      <vt:lpstr>Aneka framework </vt:lpstr>
      <vt:lpstr>ANEKA-CLOUD APPLICATION PLATFORM</vt:lpstr>
      <vt:lpstr>ANEKA-CLOUD APPLICATION PLATFORM</vt:lpstr>
      <vt:lpstr>Services involved in Aneka Cloud environment</vt:lpstr>
      <vt:lpstr>ANATOMY OF THE ANEKA CONTAINER</vt:lpstr>
      <vt:lpstr>ANATOMY OF THE ANEKA CONTAINER</vt:lpstr>
      <vt:lpstr>ANATOMY OF THE ANEKA CONTAINER</vt:lpstr>
      <vt:lpstr>ANATOMY OF THE ANEKA CONTAINER</vt:lpstr>
      <vt:lpstr>FABRIC SERVICES</vt:lpstr>
      <vt:lpstr>HEARTBEAT SERVICE </vt:lpstr>
      <vt:lpstr>HEARTBEAT SERVICE </vt:lpstr>
      <vt:lpstr>RESOURCE MANAGEMENT </vt:lpstr>
      <vt:lpstr>RESOURCE MANAGEMENT </vt:lpstr>
      <vt:lpstr>FOUNDATION SERVICES </vt:lpstr>
      <vt:lpstr>Storage management </vt:lpstr>
      <vt:lpstr>Storage management </vt:lpstr>
      <vt:lpstr>Accounting, billing, and resource pricing </vt:lpstr>
      <vt:lpstr>Resource reservation </vt:lpstr>
      <vt:lpstr>Aneka Framework implementations</vt:lpstr>
      <vt:lpstr>Aneka Framework implementations</vt:lpstr>
      <vt:lpstr>Aneka Framework implementations</vt:lpstr>
      <vt:lpstr>BUILDING ANEKA CLOUDS - INFRASTRUCTURE ORGANIZATION</vt:lpstr>
      <vt:lpstr>BUILDING ANEKA CLOUDS - INFRASTRUCTURE ORGANIZATION</vt:lpstr>
      <vt:lpstr>Logical organization of Aneka Clouds </vt:lpstr>
      <vt:lpstr>Logical organization of Aneka Clouds </vt:lpstr>
      <vt:lpstr>Logical organization of Aneka Clouds </vt:lpstr>
      <vt:lpstr>PRIVATE CLOUD DEPLOYMENT MODE</vt:lpstr>
      <vt:lpstr>PUBLIC CLOUD DEPLOYMENT MODE</vt:lpstr>
      <vt:lpstr>HYBRID CLOUD DEPLOYMENT MODE</vt:lpstr>
      <vt:lpstr>CLOUD PROGRAMMING AND MANAGEMENT - ANEKA SDK</vt:lpstr>
      <vt:lpstr>Application Model</vt:lpstr>
      <vt:lpstr>PowerPoint Presentation</vt:lpstr>
      <vt:lpstr>SERVICE MODEL</vt:lpstr>
      <vt:lpstr>life cycle of each service instance in the Aneka container</vt:lpstr>
      <vt:lpstr>MANAGEMENT TOOLS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 MODULE 2</dc:title>
  <dc:creator>Namya Priya</dc:creator>
  <cp:lastModifiedBy>Namya Priya</cp:lastModifiedBy>
  <cp:revision>39</cp:revision>
  <dcterms:created xsi:type="dcterms:W3CDTF">2023-04-04T17:32:54Z</dcterms:created>
  <dcterms:modified xsi:type="dcterms:W3CDTF">2023-05-03T06:09:14Z</dcterms:modified>
</cp:coreProperties>
</file>